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0"/>
  </p:notesMasterIdLst>
  <p:sldIdLst>
    <p:sldId id="296" r:id="rId2"/>
    <p:sldId id="300" r:id="rId3"/>
    <p:sldId id="266" r:id="rId4"/>
    <p:sldId id="295" r:id="rId5"/>
    <p:sldId id="260" r:id="rId6"/>
    <p:sldId id="258" r:id="rId7"/>
    <p:sldId id="268" r:id="rId8"/>
    <p:sldId id="262" r:id="rId9"/>
    <p:sldId id="263" r:id="rId10"/>
    <p:sldId id="264" r:id="rId11"/>
    <p:sldId id="265" r:id="rId12"/>
    <p:sldId id="307" r:id="rId13"/>
    <p:sldId id="277" r:id="rId14"/>
    <p:sldId id="308" r:id="rId15"/>
    <p:sldId id="309" r:id="rId16"/>
    <p:sldId id="310" r:id="rId17"/>
    <p:sldId id="311" r:id="rId18"/>
    <p:sldId id="314" r:id="rId19"/>
    <p:sldId id="315" r:id="rId20"/>
    <p:sldId id="316" r:id="rId21"/>
    <p:sldId id="312" r:id="rId22"/>
    <p:sldId id="317" r:id="rId23"/>
    <p:sldId id="313" r:id="rId24"/>
    <p:sldId id="293" r:id="rId25"/>
    <p:sldId id="297" r:id="rId26"/>
    <p:sldId id="270" r:id="rId27"/>
    <p:sldId id="298" r:id="rId28"/>
    <p:sldId id="271" r:id="rId29"/>
    <p:sldId id="302" r:id="rId30"/>
    <p:sldId id="304" r:id="rId31"/>
    <p:sldId id="272" r:id="rId32"/>
    <p:sldId id="273" r:id="rId33"/>
    <p:sldId id="318" r:id="rId34"/>
    <p:sldId id="319" r:id="rId35"/>
    <p:sldId id="320" r:id="rId36"/>
    <p:sldId id="322" r:id="rId37"/>
    <p:sldId id="323" r:id="rId38"/>
    <p:sldId id="321" r:id="rId39"/>
  </p:sldIdLst>
  <p:sldSz cx="24384000" cy="13716000"/>
  <p:notesSz cx="6858000" cy="9144000"/>
  <p:defaultTextStyle>
    <a:lvl1pPr algn="ctr" defTabSz="825351">
      <a:defRPr sz="5000">
        <a:latin typeface="+mn-lt"/>
        <a:ea typeface="+mn-ea"/>
        <a:cs typeface="+mn-cs"/>
        <a:sym typeface="Helvetica"/>
      </a:defRPr>
    </a:lvl1pPr>
    <a:lvl2pPr indent="228562" algn="ctr" defTabSz="825351">
      <a:defRPr sz="5000">
        <a:latin typeface="+mn-lt"/>
        <a:ea typeface="+mn-ea"/>
        <a:cs typeface="+mn-cs"/>
        <a:sym typeface="Helvetica"/>
      </a:defRPr>
    </a:lvl2pPr>
    <a:lvl3pPr indent="457123" algn="ctr" defTabSz="825351">
      <a:defRPr sz="5000">
        <a:latin typeface="+mn-lt"/>
        <a:ea typeface="+mn-ea"/>
        <a:cs typeface="+mn-cs"/>
        <a:sym typeface="Helvetica"/>
      </a:defRPr>
    </a:lvl3pPr>
    <a:lvl4pPr indent="685683" algn="ctr" defTabSz="825351">
      <a:defRPr sz="5000">
        <a:latin typeface="+mn-lt"/>
        <a:ea typeface="+mn-ea"/>
        <a:cs typeface="+mn-cs"/>
        <a:sym typeface="Helvetica"/>
      </a:defRPr>
    </a:lvl4pPr>
    <a:lvl5pPr indent="914247" algn="ctr" defTabSz="825351">
      <a:defRPr sz="5000">
        <a:latin typeface="+mn-lt"/>
        <a:ea typeface="+mn-ea"/>
        <a:cs typeface="+mn-cs"/>
        <a:sym typeface="Helvetica"/>
      </a:defRPr>
    </a:lvl5pPr>
    <a:lvl6pPr indent="1142801" algn="ctr" defTabSz="825351">
      <a:defRPr sz="5000">
        <a:latin typeface="+mn-lt"/>
        <a:ea typeface="+mn-ea"/>
        <a:cs typeface="+mn-cs"/>
        <a:sym typeface="Helvetica"/>
      </a:defRPr>
    </a:lvl6pPr>
    <a:lvl7pPr indent="1371353" algn="ctr" defTabSz="825351">
      <a:defRPr sz="5000">
        <a:latin typeface="+mn-lt"/>
        <a:ea typeface="+mn-ea"/>
        <a:cs typeface="+mn-cs"/>
        <a:sym typeface="Helvetica"/>
      </a:defRPr>
    </a:lvl7pPr>
    <a:lvl8pPr indent="1599915" algn="ctr" defTabSz="825351">
      <a:defRPr sz="5000">
        <a:latin typeface="+mn-lt"/>
        <a:ea typeface="+mn-ea"/>
        <a:cs typeface="+mn-cs"/>
        <a:sym typeface="Helvetica"/>
      </a:defRPr>
    </a:lvl8pPr>
    <a:lvl9pPr indent="1828476" algn="ctr" defTabSz="825351">
      <a:defRPr sz="5000">
        <a:latin typeface="+mn-lt"/>
        <a:ea typeface="+mn-ea"/>
        <a:cs typeface="+mn-cs"/>
        <a:sym typeface="Helvetic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398CCE"/>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365C0"/>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5AC831"/>
          </a:solidFill>
        </a:fill>
      </a:tcStyle>
    </a:firstCol>
    <a:lastRow>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lastRow>
    <a:firstRow>
      <a:tcTxStyle b="on"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00882B"/>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E6E4D7"/>
          </a:solidFill>
        </a:fill>
      </a:tcStyle>
    </a:wholeTbl>
    <a:band2H>
      <a:tcTxStyle/>
      <a:tcStyle>
        <a:tcBdr/>
        <a:fill>
          <a:solidFill>
            <a:srgbClr val="C3C2C2"/>
          </a:solidFill>
        </a:fill>
      </a:tcStyle>
    </a:band2H>
    <a:firstCol>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09C99"/>
          </a:solidFill>
        </a:fill>
      </a:tcStyle>
    </a:firstCol>
    <a:la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lastRow>
    <a:firstRow>
      <a:tcTxStyle b="on"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97764E"/>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EBEBEB"/>
          </a:solidFill>
        </a:fill>
      </a:tcStyle>
    </a:wholeTbl>
    <a:band2H>
      <a:tcTxStyle/>
      <a:tcStyle>
        <a:tcBdr/>
        <a:fill>
          <a:solidFill>
            <a:srgbClr val="DCE5E6"/>
          </a:solidFill>
        </a:fill>
      </a:tcStyle>
    </a:band2H>
    <a:firstCol>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Col>
    <a:la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lastRow>
    <a:firstRow>
      <a:tcTxStyle b="on" i="off">
        <a:fontRef idx="minor">
          <a:srgbClr val="FFFFFF"/>
        </a:fontRef>
        <a:srgbClr val="FFFFFF"/>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5E779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0D1D2"/>
          </a:solidFill>
        </a:fill>
      </a:tcStyle>
    </a:wholeTbl>
    <a:band2H>
      <a:tcTxStyle/>
      <a:tcStyle>
        <a:tcBdr/>
        <a:fill>
          <a:solidFill>
            <a:srgbClr val="DEDEDF"/>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761"/>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09398"/>
          </a:solid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67C85"/>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89146" autoAdjust="0"/>
  </p:normalViewPr>
  <p:slideViewPr>
    <p:cSldViewPr snapToGrid="0">
      <p:cViewPr varScale="1">
        <p:scale>
          <a:sx n="32" d="100"/>
          <a:sy n="32" d="100"/>
        </p:scale>
        <p:origin x="-918" y="-108"/>
      </p:cViewPr>
      <p:guideLst>
        <p:guide orient="horz" pos="4320"/>
        <p:guide pos="7680"/>
      </p:guideLst>
    </p:cSldViewPr>
  </p:slideViewPr>
  <p:notesTextViewPr>
    <p:cViewPr>
      <p:scale>
        <a:sx n="1" d="1"/>
        <a:sy n="1" d="1"/>
      </p:scale>
      <p:origin x="0" y="0"/>
    </p:cViewPr>
  </p:notesTextViewPr>
  <p:sorterViewPr>
    <p:cViewPr>
      <p:scale>
        <a:sx n="100" d="100"/>
        <a:sy n="100" d="100"/>
      </p:scale>
      <p:origin x="0" y="1429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Shape 29"/>
          <p:cNvSpPr>
            <a:spLocks noGrp="1" noRot="1" noChangeAspect="1"/>
          </p:cNvSpPr>
          <p:nvPr>
            <p:ph type="sldImg"/>
          </p:nvPr>
        </p:nvSpPr>
        <p:spPr>
          <a:xfrm>
            <a:off x="381000" y="685800"/>
            <a:ext cx="6096000" cy="3429000"/>
          </a:xfrm>
          <a:prstGeom prst="rect">
            <a:avLst/>
          </a:prstGeom>
        </p:spPr>
        <p:txBody>
          <a:bodyPr/>
          <a:lstStyle/>
          <a:p>
            <a:pPr lvl="0"/>
            <a:endParaRPr/>
          </a:p>
        </p:txBody>
      </p:sp>
      <p:sp>
        <p:nvSpPr>
          <p:cNvPr id="30" name="Shape 30"/>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14470349"/>
      </p:ext>
    </p:extLst>
  </p:cSld>
  <p:clrMap bg1="lt1" tx1="dk1" bg2="lt2" tx2="dk2" accent1="accent1" accent2="accent2" accent3="accent3" accent4="accent4" accent5="accent5" accent6="accent6" hlink="hlink" folHlink="folHlink"/>
  <p:notesStyle>
    <a:lvl1pPr defTabSz="457123">
      <a:lnSpc>
        <a:spcPct val="117999"/>
      </a:lnSpc>
      <a:defRPr sz="2100">
        <a:latin typeface="Helvetica Neue"/>
        <a:ea typeface="Helvetica Neue"/>
        <a:cs typeface="Helvetica Neue"/>
        <a:sym typeface="Helvetica Neue"/>
      </a:defRPr>
    </a:lvl1pPr>
    <a:lvl2pPr indent="228562" defTabSz="457123">
      <a:lnSpc>
        <a:spcPct val="117999"/>
      </a:lnSpc>
      <a:defRPr sz="2100">
        <a:latin typeface="Helvetica Neue"/>
        <a:ea typeface="Helvetica Neue"/>
        <a:cs typeface="Helvetica Neue"/>
        <a:sym typeface="Helvetica Neue"/>
      </a:defRPr>
    </a:lvl2pPr>
    <a:lvl3pPr indent="457123" defTabSz="457123">
      <a:lnSpc>
        <a:spcPct val="117999"/>
      </a:lnSpc>
      <a:defRPr sz="2100">
        <a:latin typeface="Helvetica Neue"/>
        <a:ea typeface="Helvetica Neue"/>
        <a:cs typeface="Helvetica Neue"/>
        <a:sym typeface="Helvetica Neue"/>
      </a:defRPr>
    </a:lvl3pPr>
    <a:lvl4pPr indent="685683" defTabSz="457123">
      <a:lnSpc>
        <a:spcPct val="117999"/>
      </a:lnSpc>
      <a:defRPr sz="2100">
        <a:latin typeface="Helvetica Neue"/>
        <a:ea typeface="Helvetica Neue"/>
        <a:cs typeface="Helvetica Neue"/>
        <a:sym typeface="Helvetica Neue"/>
      </a:defRPr>
    </a:lvl4pPr>
    <a:lvl5pPr indent="914247" defTabSz="457123">
      <a:lnSpc>
        <a:spcPct val="117999"/>
      </a:lnSpc>
      <a:defRPr sz="2100">
        <a:latin typeface="Helvetica Neue"/>
        <a:ea typeface="Helvetica Neue"/>
        <a:cs typeface="Helvetica Neue"/>
        <a:sym typeface="Helvetica Neue"/>
      </a:defRPr>
    </a:lvl5pPr>
    <a:lvl6pPr indent="1142801" defTabSz="457123">
      <a:lnSpc>
        <a:spcPct val="117999"/>
      </a:lnSpc>
      <a:defRPr sz="2100">
        <a:latin typeface="Helvetica Neue"/>
        <a:ea typeface="Helvetica Neue"/>
        <a:cs typeface="Helvetica Neue"/>
        <a:sym typeface="Helvetica Neue"/>
      </a:defRPr>
    </a:lvl6pPr>
    <a:lvl7pPr indent="1371353" defTabSz="457123">
      <a:lnSpc>
        <a:spcPct val="117999"/>
      </a:lnSpc>
      <a:defRPr sz="2100">
        <a:latin typeface="Helvetica Neue"/>
        <a:ea typeface="Helvetica Neue"/>
        <a:cs typeface="Helvetica Neue"/>
        <a:sym typeface="Helvetica Neue"/>
      </a:defRPr>
    </a:lvl7pPr>
    <a:lvl8pPr indent="1599915" defTabSz="457123">
      <a:lnSpc>
        <a:spcPct val="117999"/>
      </a:lnSpc>
      <a:defRPr sz="2100">
        <a:latin typeface="Helvetica Neue"/>
        <a:ea typeface="Helvetica Neue"/>
        <a:cs typeface="Helvetica Neue"/>
        <a:sym typeface="Helvetica Neue"/>
      </a:defRPr>
    </a:lvl8pPr>
    <a:lvl9pPr indent="1828476" defTabSz="457123">
      <a:lnSpc>
        <a:spcPct val="117999"/>
      </a:lnSpc>
      <a:defRPr sz="21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Foto - Orizzontale">
    <p:spTree>
      <p:nvGrpSpPr>
        <p:cNvPr id="1" name=""/>
        <p:cNvGrpSpPr/>
        <p:nvPr/>
      </p:nvGrpSpPr>
      <p:grpSpPr>
        <a:xfrm>
          <a:off x="0" y="0"/>
          <a:ext cx="0" cy="0"/>
          <a:chOff x="0" y="0"/>
          <a:chExt cx="0" cy="0"/>
        </a:xfrm>
      </p:grpSpPr>
      <p:sp>
        <p:nvSpPr>
          <p:cNvPr id="8" name="Shape 8"/>
          <p:cNvSpPr>
            <a:spLocks noGrp="1"/>
          </p:cNvSpPr>
          <p:nvPr>
            <p:ph type="title"/>
          </p:nvPr>
        </p:nvSpPr>
        <p:spPr>
          <a:xfrm>
            <a:off x="635000" y="9448800"/>
            <a:ext cx="23114000" cy="2006600"/>
          </a:xfrm>
          <a:prstGeom prst="rect">
            <a:avLst/>
          </a:prstGeom>
        </p:spPr>
        <p:txBody>
          <a:bodyPr anchor="b"/>
          <a:lstStyle/>
          <a:p>
            <a:pPr lvl="0">
              <a:defRPr sz="1800"/>
            </a:pPr>
            <a:r>
              <a:rPr sz="11200"/>
              <a:t>Titolo Testo</a:t>
            </a:r>
          </a:p>
        </p:txBody>
      </p:sp>
      <p:sp>
        <p:nvSpPr>
          <p:cNvPr id="9" name="Shape 9"/>
          <p:cNvSpPr>
            <a:spLocks noGrp="1"/>
          </p:cNvSpPr>
          <p:nvPr>
            <p:ph type="body" idx="1"/>
          </p:nvPr>
        </p:nvSpPr>
        <p:spPr>
          <a:xfrm>
            <a:off x="635000" y="11518900"/>
            <a:ext cx="23114000" cy="1587500"/>
          </a:xfrm>
          <a:prstGeom prst="rect">
            <a:avLst/>
          </a:prstGeom>
        </p:spPr>
        <p:txBody>
          <a:bodyPr anchor="t"/>
          <a:lstStyle>
            <a:lvl1pPr marL="0" indent="0" algn="ctr">
              <a:spcBef>
                <a:spcPts val="0"/>
              </a:spcBef>
              <a:buSzTx/>
              <a:buNone/>
              <a:defRPr sz="4400"/>
            </a:lvl1pPr>
            <a:lvl2pPr marL="0" indent="228600" algn="ctr">
              <a:spcBef>
                <a:spcPts val="0"/>
              </a:spcBef>
              <a:buSzTx/>
              <a:buNone/>
              <a:defRPr sz="4400"/>
            </a:lvl2pPr>
            <a:lvl3pPr marL="0" indent="457200" algn="ctr">
              <a:spcBef>
                <a:spcPts val="0"/>
              </a:spcBef>
              <a:buSzTx/>
              <a:buNone/>
              <a:defRPr sz="4400"/>
            </a:lvl3pPr>
            <a:lvl4pPr marL="0" indent="685800" algn="ctr">
              <a:spcBef>
                <a:spcPts val="0"/>
              </a:spcBef>
              <a:buSzTx/>
              <a:buNone/>
              <a:defRPr sz="4400"/>
            </a:lvl4pPr>
            <a:lvl5pPr marL="0" indent="914400" algn="ctr">
              <a:spcBef>
                <a:spcPts val="0"/>
              </a:spcBef>
              <a:buSzTx/>
              <a:buNone/>
              <a:defRPr sz="4400"/>
            </a:lvl5pPr>
          </a:lstStyle>
          <a:p>
            <a:pPr lvl="0">
              <a:defRPr sz="1800"/>
            </a:pPr>
            <a:r>
              <a:rPr sz="4400"/>
              <a:t>Corpo livello uno</a:t>
            </a:r>
          </a:p>
          <a:p>
            <a:pPr lvl="1">
              <a:defRPr sz="1800"/>
            </a:pPr>
            <a:r>
              <a:rPr sz="4400"/>
              <a:t>Corpo livello due</a:t>
            </a:r>
          </a:p>
          <a:p>
            <a:pPr lvl="2">
              <a:defRPr sz="1800"/>
            </a:pPr>
            <a:r>
              <a:rPr sz="4400"/>
              <a:t>Corpo livello tre</a:t>
            </a:r>
          </a:p>
          <a:p>
            <a:pPr lvl="3">
              <a:defRPr sz="1800"/>
            </a:pPr>
            <a:r>
              <a:rPr sz="4400"/>
              <a:t>Corpo livello quattro</a:t>
            </a:r>
          </a:p>
          <a:p>
            <a:pPr lvl="4">
              <a:defRPr sz="1800"/>
            </a:pPr>
            <a:r>
              <a:rPr sz="4400"/>
              <a:t>Livello 5</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olo - Centrato">
    <p:spTree>
      <p:nvGrpSpPr>
        <p:cNvPr id="1" name=""/>
        <p:cNvGrpSpPr/>
        <p:nvPr/>
      </p:nvGrpSpPr>
      <p:grpSpPr>
        <a:xfrm>
          <a:off x="0" y="0"/>
          <a:ext cx="0" cy="0"/>
          <a:chOff x="0" y="0"/>
          <a:chExt cx="0" cy="0"/>
        </a:xfrm>
      </p:grpSpPr>
      <p:sp>
        <p:nvSpPr>
          <p:cNvPr id="11" name="Shape 11"/>
          <p:cNvSpPr>
            <a:spLocks noGrp="1"/>
          </p:cNvSpPr>
          <p:nvPr>
            <p:ph type="title"/>
          </p:nvPr>
        </p:nvSpPr>
        <p:spPr>
          <a:xfrm>
            <a:off x="1778000" y="4533900"/>
            <a:ext cx="20828000" cy="4648200"/>
          </a:xfrm>
          <a:prstGeom prst="rect">
            <a:avLst/>
          </a:prstGeom>
        </p:spPr>
        <p:txBody>
          <a:bodyPr/>
          <a:lstStyle/>
          <a:p>
            <a:pPr lvl="0">
              <a:defRPr sz="1800"/>
            </a:pPr>
            <a:r>
              <a:rPr sz="11200"/>
              <a:t>Titolo Testo</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olo - In alto">
    <p:spTree>
      <p:nvGrpSpPr>
        <p:cNvPr id="1" name=""/>
        <p:cNvGrpSpPr/>
        <p:nvPr/>
      </p:nvGrpSpPr>
      <p:grpSpPr>
        <a:xfrm>
          <a:off x="0" y="0"/>
          <a:ext cx="0" cy="0"/>
          <a:chOff x="0" y="0"/>
          <a:chExt cx="0" cy="0"/>
        </a:xfrm>
      </p:grpSpPr>
      <p:sp>
        <p:nvSpPr>
          <p:cNvPr id="16" name="Shape 16"/>
          <p:cNvSpPr>
            <a:spLocks noGrp="1"/>
          </p:cNvSpPr>
          <p:nvPr>
            <p:ph type="title"/>
          </p:nvPr>
        </p:nvSpPr>
        <p:spPr>
          <a:prstGeom prst="rect">
            <a:avLst/>
          </a:prstGeom>
        </p:spPr>
        <p:txBody>
          <a:bodyPr/>
          <a:lstStyle/>
          <a:p>
            <a:pPr lvl="0">
              <a:defRPr sz="1800"/>
            </a:pPr>
            <a:r>
              <a:rPr sz="11200"/>
              <a:t>Titolo Testo</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olo e punti elenco">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pPr>
            <a:r>
              <a:rPr sz="11200"/>
              <a:t>Titolo Testo</a:t>
            </a:r>
          </a:p>
        </p:txBody>
      </p:sp>
      <p:sp>
        <p:nvSpPr>
          <p:cNvPr id="19" name="Shape 19"/>
          <p:cNvSpPr>
            <a:spLocks noGrp="1"/>
          </p:cNvSpPr>
          <p:nvPr>
            <p:ph type="body" idx="1"/>
          </p:nvPr>
        </p:nvSpPr>
        <p:spPr>
          <a:prstGeom prst="rect">
            <a:avLst/>
          </a:prstGeom>
        </p:spPr>
        <p:txBody>
          <a:bodyPr/>
          <a:lstStyle/>
          <a:p>
            <a:pPr lvl="0">
              <a:defRPr sz="1800"/>
            </a:pPr>
            <a:r>
              <a:rPr sz="5200"/>
              <a:t>Corpo livello uno</a:t>
            </a:r>
          </a:p>
          <a:p>
            <a:pPr lvl="1">
              <a:defRPr sz="1800"/>
            </a:pPr>
            <a:r>
              <a:rPr sz="5200"/>
              <a:t>Corpo livello due</a:t>
            </a:r>
          </a:p>
          <a:p>
            <a:pPr lvl="2">
              <a:defRPr sz="1800"/>
            </a:pPr>
            <a:r>
              <a:rPr sz="5200"/>
              <a:t>Corpo livello tre</a:t>
            </a:r>
          </a:p>
          <a:p>
            <a:pPr lvl="3">
              <a:defRPr sz="1800"/>
            </a:pPr>
            <a:r>
              <a:rPr sz="5200"/>
              <a:t>Corpo livello quattro</a:t>
            </a:r>
          </a:p>
          <a:p>
            <a:pPr lvl="4">
              <a:defRPr sz="1800"/>
            </a:pPr>
            <a:r>
              <a:rPr sz="5200"/>
              <a:t>Livello 5</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itazione">
    <p:spTree>
      <p:nvGrpSpPr>
        <p:cNvPr id="1" name=""/>
        <p:cNvGrpSpPr/>
        <p:nvPr/>
      </p:nvGrpSpPr>
      <p:grpSpPr>
        <a:xfrm>
          <a:off x="0" y="0"/>
          <a:ext cx="0" cy="0"/>
          <a:chOff x="0" y="0"/>
          <a:chExt cx="0" cy="0"/>
        </a:xfrm>
      </p:grpSpPr>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uoto">
    <p:spTree>
      <p:nvGrpSpPr>
        <p:cNvPr id="1" name=""/>
        <p:cNvGrpSpPr/>
        <p:nvPr/>
      </p:nvGrpSpPr>
      <p:grpSpPr>
        <a:xfrm>
          <a:off x="0" y="0"/>
          <a:ext cx="0" cy="0"/>
          <a:chOff x="0" y="0"/>
          <a:chExt cx="0" cy="0"/>
        </a:xfrm>
      </p:grpSpPr>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Only">
  <p:cSld name="Contenuto">
    <p:spTree>
      <p:nvGrpSpPr>
        <p:cNvPr id="1" name=""/>
        <p:cNvGrpSpPr/>
        <p:nvPr/>
      </p:nvGrpSpPr>
      <p:grpSpPr>
        <a:xfrm>
          <a:off x="0" y="0"/>
          <a:ext cx="0" cy="0"/>
          <a:chOff x="0" y="0"/>
          <a:chExt cx="0" cy="0"/>
        </a:xfrm>
      </p:grpSpPr>
      <p:sp>
        <p:nvSpPr>
          <p:cNvPr id="2" name="Segnaposto contenuto 1"/>
          <p:cNvSpPr>
            <a:spLocks noGrp="1"/>
          </p:cNvSpPr>
          <p:nvPr>
            <p:ph/>
          </p:nvPr>
        </p:nvSpPr>
        <p:spPr>
          <a:xfrm>
            <a:off x="1219200" y="555626"/>
            <a:ext cx="21945600" cy="11706224"/>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3" name="Rectangle 40"/>
          <p:cNvSpPr>
            <a:spLocks noGrp="1" noChangeArrowheads="1"/>
          </p:cNvSpPr>
          <p:nvPr>
            <p:ph type="dt" sz="half" idx="10"/>
          </p:nvPr>
        </p:nvSpPr>
        <p:spPr>
          <a:xfrm>
            <a:off x="1219200" y="12487276"/>
            <a:ext cx="5689600" cy="914400"/>
          </a:xfrm>
          <a:prstGeom prst="rect">
            <a:avLst/>
          </a:prstGeom>
          <a:ln/>
        </p:spPr>
        <p:txBody>
          <a:bodyPr lIns="217709" tIns="108855" rIns="217709" bIns="108855"/>
          <a:lstStyle>
            <a:lvl1pPr>
              <a:defRPr/>
            </a:lvl1pPr>
          </a:lstStyle>
          <a:p>
            <a:pPr>
              <a:defRPr/>
            </a:pPr>
            <a:endParaRPr lang="it-IT"/>
          </a:p>
        </p:txBody>
      </p:sp>
      <p:sp>
        <p:nvSpPr>
          <p:cNvPr id="4" name="Rectangle 41"/>
          <p:cNvSpPr>
            <a:spLocks noGrp="1" noChangeArrowheads="1"/>
          </p:cNvSpPr>
          <p:nvPr>
            <p:ph type="ftr" sz="quarter" idx="11"/>
          </p:nvPr>
        </p:nvSpPr>
        <p:spPr>
          <a:xfrm>
            <a:off x="8331200" y="12496800"/>
            <a:ext cx="7721600" cy="914400"/>
          </a:xfrm>
          <a:prstGeom prst="rect">
            <a:avLst/>
          </a:prstGeom>
          <a:ln/>
        </p:spPr>
        <p:txBody>
          <a:bodyPr lIns="217709" tIns="108855" rIns="217709" bIns="108855"/>
          <a:lstStyle>
            <a:lvl1pPr>
              <a:defRPr/>
            </a:lvl1pPr>
          </a:lstStyle>
          <a:p>
            <a:pPr>
              <a:defRPr/>
            </a:pPr>
            <a:endParaRPr lang="it-IT"/>
          </a:p>
        </p:txBody>
      </p:sp>
      <p:sp>
        <p:nvSpPr>
          <p:cNvPr id="5" name="Rectangle 42"/>
          <p:cNvSpPr>
            <a:spLocks noGrp="1" noChangeArrowheads="1"/>
          </p:cNvSpPr>
          <p:nvPr>
            <p:ph type="sldNum" sz="quarter" idx="12"/>
          </p:nvPr>
        </p:nvSpPr>
        <p:spPr>
          <a:xfrm>
            <a:off x="17475200" y="12487276"/>
            <a:ext cx="5689600" cy="914400"/>
          </a:xfrm>
          <a:prstGeom prst="rect">
            <a:avLst/>
          </a:prstGeom>
          <a:ln/>
        </p:spPr>
        <p:txBody>
          <a:bodyPr lIns="217709" tIns="108855" rIns="217709" bIns="108855"/>
          <a:lstStyle>
            <a:lvl1pPr>
              <a:defRPr/>
            </a:lvl1pPr>
          </a:lstStyle>
          <a:p>
            <a:pPr>
              <a:defRPr/>
            </a:pPr>
            <a:fld id="{B3590BF7-FB7A-48B0-9C35-B65098B1EFCA}" type="slidenum">
              <a:rPr lang="it-IT"/>
              <a:pPr>
                <a:defRPr/>
              </a:pPr>
              <a:t>‹N›</a:t>
            </a:fld>
            <a:endParaRPr lang="it-IT"/>
          </a:p>
        </p:txBody>
      </p:sp>
    </p:spTree>
    <p:extLst>
      <p:ext uri="{BB962C8B-B14F-4D97-AF65-F5344CB8AC3E}">
        <p14:creationId xmlns:p14="http://schemas.microsoft.com/office/powerpoint/2010/main" val="1050905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1689100" y="952500"/>
            <a:ext cx="21005800" cy="22860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pPr>
            <a:r>
              <a:rPr sz="11200"/>
              <a:t>Titolo Testo</a:t>
            </a:r>
          </a:p>
        </p:txBody>
      </p:sp>
      <p:sp>
        <p:nvSpPr>
          <p:cNvPr id="3" name="Shape 3"/>
          <p:cNvSpPr>
            <a:spLocks noGrp="1"/>
          </p:cNvSpPr>
          <p:nvPr>
            <p:ph type="body" idx="1"/>
          </p:nvPr>
        </p:nvSpPr>
        <p:spPr>
          <a:xfrm>
            <a:off x="1689100" y="3238500"/>
            <a:ext cx="21005800" cy="92075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pPr>
            <a:r>
              <a:rPr sz="5200"/>
              <a:t>Corpo livello uno</a:t>
            </a:r>
          </a:p>
          <a:p>
            <a:pPr lvl="1">
              <a:defRPr sz="1800"/>
            </a:pPr>
            <a:r>
              <a:rPr sz="5200"/>
              <a:t>Corpo livello due</a:t>
            </a:r>
          </a:p>
          <a:p>
            <a:pPr lvl="2">
              <a:defRPr sz="1800"/>
            </a:pPr>
            <a:r>
              <a:rPr sz="5200"/>
              <a:t>Corpo livello tre</a:t>
            </a:r>
          </a:p>
          <a:p>
            <a:pPr lvl="3">
              <a:defRPr sz="1800"/>
            </a:pPr>
            <a:r>
              <a:rPr sz="5200"/>
              <a:t>Corpo livello quattro</a:t>
            </a:r>
          </a:p>
          <a:p>
            <a:pPr lvl="4">
              <a:defRPr sz="1800"/>
            </a:pPr>
            <a:r>
              <a:rPr sz="5200"/>
              <a:t>Livello 5</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3" r:id="rId3"/>
    <p:sldLayoutId id="2147483654" r:id="rId4"/>
    <p:sldLayoutId id="2147483658" r:id="rId5"/>
    <p:sldLayoutId id="2147483659" r:id="rId6"/>
    <p:sldLayoutId id="2147483660" r:id="rId7"/>
    <p:sldLayoutId id="2147483661" r:id="rId8"/>
  </p:sldLayoutIdLst>
  <p:transition spd="med"/>
  <p:txStyles>
    <p:titleStyle>
      <a:lvl1pPr algn="ctr" defTabSz="825500">
        <a:defRPr sz="11200">
          <a:latin typeface="+mn-lt"/>
          <a:ea typeface="+mn-ea"/>
          <a:cs typeface="+mn-cs"/>
          <a:sym typeface="Helvetica"/>
        </a:defRPr>
      </a:lvl1pPr>
      <a:lvl2pPr indent="228600" algn="ctr" defTabSz="825500">
        <a:defRPr sz="11200">
          <a:latin typeface="+mn-lt"/>
          <a:ea typeface="+mn-ea"/>
          <a:cs typeface="+mn-cs"/>
          <a:sym typeface="Helvetica"/>
        </a:defRPr>
      </a:lvl2pPr>
      <a:lvl3pPr indent="457200" algn="ctr" defTabSz="825500">
        <a:defRPr sz="11200">
          <a:latin typeface="+mn-lt"/>
          <a:ea typeface="+mn-ea"/>
          <a:cs typeface="+mn-cs"/>
          <a:sym typeface="Helvetica"/>
        </a:defRPr>
      </a:lvl3pPr>
      <a:lvl4pPr indent="685800" algn="ctr" defTabSz="825500">
        <a:defRPr sz="11200">
          <a:latin typeface="+mn-lt"/>
          <a:ea typeface="+mn-ea"/>
          <a:cs typeface="+mn-cs"/>
          <a:sym typeface="Helvetica"/>
        </a:defRPr>
      </a:lvl4pPr>
      <a:lvl5pPr indent="914400" algn="ctr" defTabSz="825500">
        <a:defRPr sz="11200">
          <a:latin typeface="+mn-lt"/>
          <a:ea typeface="+mn-ea"/>
          <a:cs typeface="+mn-cs"/>
          <a:sym typeface="Helvetica"/>
        </a:defRPr>
      </a:lvl5pPr>
      <a:lvl6pPr indent="1143000" algn="ctr" defTabSz="825500">
        <a:defRPr sz="11200">
          <a:latin typeface="+mn-lt"/>
          <a:ea typeface="+mn-ea"/>
          <a:cs typeface="+mn-cs"/>
          <a:sym typeface="Helvetica"/>
        </a:defRPr>
      </a:lvl6pPr>
      <a:lvl7pPr indent="1371600" algn="ctr" defTabSz="825500">
        <a:defRPr sz="11200">
          <a:latin typeface="+mn-lt"/>
          <a:ea typeface="+mn-ea"/>
          <a:cs typeface="+mn-cs"/>
          <a:sym typeface="Helvetica"/>
        </a:defRPr>
      </a:lvl7pPr>
      <a:lvl8pPr indent="1600200" algn="ctr" defTabSz="825500">
        <a:defRPr sz="11200">
          <a:latin typeface="+mn-lt"/>
          <a:ea typeface="+mn-ea"/>
          <a:cs typeface="+mn-cs"/>
          <a:sym typeface="Helvetica"/>
        </a:defRPr>
      </a:lvl8pPr>
      <a:lvl9pPr indent="1828800" algn="ctr" defTabSz="825500">
        <a:defRPr sz="11200">
          <a:latin typeface="+mn-lt"/>
          <a:ea typeface="+mn-ea"/>
          <a:cs typeface="+mn-cs"/>
          <a:sym typeface="Helvetica"/>
        </a:defRPr>
      </a:lvl9pPr>
    </p:titleStyle>
    <p:bodyStyle>
      <a:lvl1pPr marL="635000" indent="-635000" defTabSz="825500">
        <a:spcBef>
          <a:spcPts val="5900"/>
        </a:spcBef>
        <a:buSzPct val="75000"/>
        <a:buChar char="•"/>
        <a:defRPr sz="5200">
          <a:latin typeface="+mn-lt"/>
          <a:ea typeface="+mn-ea"/>
          <a:cs typeface="+mn-cs"/>
          <a:sym typeface="Helvetica"/>
        </a:defRPr>
      </a:lvl1pPr>
      <a:lvl2pPr marL="1270000" indent="-635000" defTabSz="825500">
        <a:spcBef>
          <a:spcPts val="5900"/>
        </a:spcBef>
        <a:buSzPct val="75000"/>
        <a:buChar char="•"/>
        <a:defRPr sz="5200">
          <a:latin typeface="+mn-lt"/>
          <a:ea typeface="+mn-ea"/>
          <a:cs typeface="+mn-cs"/>
          <a:sym typeface="Helvetica"/>
        </a:defRPr>
      </a:lvl2pPr>
      <a:lvl3pPr marL="1905000" indent="-635000" defTabSz="825500">
        <a:spcBef>
          <a:spcPts val="5900"/>
        </a:spcBef>
        <a:buSzPct val="75000"/>
        <a:buChar char="•"/>
        <a:defRPr sz="5200">
          <a:latin typeface="+mn-lt"/>
          <a:ea typeface="+mn-ea"/>
          <a:cs typeface="+mn-cs"/>
          <a:sym typeface="Helvetica"/>
        </a:defRPr>
      </a:lvl3pPr>
      <a:lvl4pPr marL="2540000" indent="-635000" defTabSz="825500">
        <a:spcBef>
          <a:spcPts val="5900"/>
        </a:spcBef>
        <a:buSzPct val="75000"/>
        <a:buChar char="•"/>
        <a:defRPr sz="5200">
          <a:latin typeface="+mn-lt"/>
          <a:ea typeface="+mn-ea"/>
          <a:cs typeface="+mn-cs"/>
          <a:sym typeface="Helvetica"/>
        </a:defRPr>
      </a:lvl4pPr>
      <a:lvl5pPr marL="3175000" indent="-635000" defTabSz="825500">
        <a:spcBef>
          <a:spcPts val="5900"/>
        </a:spcBef>
        <a:buSzPct val="75000"/>
        <a:buChar char="•"/>
        <a:defRPr sz="5200">
          <a:latin typeface="+mn-lt"/>
          <a:ea typeface="+mn-ea"/>
          <a:cs typeface="+mn-cs"/>
          <a:sym typeface="Helvetica"/>
        </a:defRPr>
      </a:lvl5pPr>
      <a:lvl6pPr marL="3810000" indent="-635000" defTabSz="825500">
        <a:spcBef>
          <a:spcPts val="5900"/>
        </a:spcBef>
        <a:buSzPct val="75000"/>
        <a:buChar char="•"/>
        <a:defRPr sz="5200">
          <a:latin typeface="+mn-lt"/>
          <a:ea typeface="+mn-ea"/>
          <a:cs typeface="+mn-cs"/>
          <a:sym typeface="Helvetica"/>
        </a:defRPr>
      </a:lvl6pPr>
      <a:lvl7pPr marL="4445000" indent="-635000" defTabSz="825500">
        <a:spcBef>
          <a:spcPts val="5900"/>
        </a:spcBef>
        <a:buSzPct val="75000"/>
        <a:buChar char="•"/>
        <a:defRPr sz="5200">
          <a:latin typeface="+mn-lt"/>
          <a:ea typeface="+mn-ea"/>
          <a:cs typeface="+mn-cs"/>
          <a:sym typeface="Helvetica"/>
        </a:defRPr>
      </a:lvl7pPr>
      <a:lvl8pPr marL="5080000" indent="-635000" defTabSz="825500">
        <a:spcBef>
          <a:spcPts val="5900"/>
        </a:spcBef>
        <a:buSzPct val="75000"/>
        <a:buChar char="•"/>
        <a:defRPr sz="5200">
          <a:latin typeface="+mn-lt"/>
          <a:ea typeface="+mn-ea"/>
          <a:cs typeface="+mn-cs"/>
          <a:sym typeface="Helvetica"/>
        </a:defRPr>
      </a:lvl8pPr>
      <a:lvl9pPr marL="5715000" indent="-635000" defTabSz="825500">
        <a:spcBef>
          <a:spcPts val="5900"/>
        </a:spcBef>
        <a:buSzPct val="75000"/>
        <a:buChar char="•"/>
        <a:defRPr sz="5200">
          <a:latin typeface="+mn-lt"/>
          <a:ea typeface="+mn-ea"/>
          <a:cs typeface="+mn-cs"/>
          <a:sym typeface="Helvetica"/>
        </a:defRPr>
      </a:lvl9pPr>
    </p:bodyStyle>
    <p:otherStyle>
      <a:lvl1pPr algn="ctr" defTabSz="825500">
        <a:defRPr sz="2400">
          <a:solidFill>
            <a:schemeClr val="tx1"/>
          </a:solidFill>
          <a:latin typeface="+mn-lt"/>
          <a:ea typeface="+mn-ea"/>
          <a:cs typeface="+mn-cs"/>
          <a:sym typeface="Helvetica"/>
        </a:defRPr>
      </a:lvl1pPr>
      <a:lvl2pPr indent="228600" algn="ctr" defTabSz="825500">
        <a:defRPr sz="2400">
          <a:solidFill>
            <a:schemeClr val="tx1"/>
          </a:solidFill>
          <a:latin typeface="+mn-lt"/>
          <a:ea typeface="+mn-ea"/>
          <a:cs typeface="+mn-cs"/>
          <a:sym typeface="Helvetica"/>
        </a:defRPr>
      </a:lvl2pPr>
      <a:lvl3pPr indent="457200" algn="ctr" defTabSz="825500">
        <a:defRPr sz="2400">
          <a:solidFill>
            <a:schemeClr val="tx1"/>
          </a:solidFill>
          <a:latin typeface="+mn-lt"/>
          <a:ea typeface="+mn-ea"/>
          <a:cs typeface="+mn-cs"/>
          <a:sym typeface="Helvetica"/>
        </a:defRPr>
      </a:lvl3pPr>
      <a:lvl4pPr indent="685800" algn="ctr" defTabSz="825500">
        <a:defRPr sz="2400">
          <a:solidFill>
            <a:schemeClr val="tx1"/>
          </a:solidFill>
          <a:latin typeface="+mn-lt"/>
          <a:ea typeface="+mn-ea"/>
          <a:cs typeface="+mn-cs"/>
          <a:sym typeface="Helvetica"/>
        </a:defRPr>
      </a:lvl4pPr>
      <a:lvl5pPr indent="914400" algn="ctr" defTabSz="825500">
        <a:defRPr sz="2400">
          <a:solidFill>
            <a:schemeClr val="tx1"/>
          </a:solidFill>
          <a:latin typeface="+mn-lt"/>
          <a:ea typeface="+mn-ea"/>
          <a:cs typeface="+mn-cs"/>
          <a:sym typeface="Helvetica"/>
        </a:defRPr>
      </a:lvl5pPr>
      <a:lvl6pPr indent="1143000" algn="ctr" defTabSz="825500">
        <a:defRPr sz="2400">
          <a:solidFill>
            <a:schemeClr val="tx1"/>
          </a:solidFill>
          <a:latin typeface="+mn-lt"/>
          <a:ea typeface="+mn-ea"/>
          <a:cs typeface="+mn-cs"/>
          <a:sym typeface="Helvetica"/>
        </a:defRPr>
      </a:lvl6pPr>
      <a:lvl7pPr indent="1371600" algn="ctr" defTabSz="825500">
        <a:defRPr sz="2400">
          <a:solidFill>
            <a:schemeClr val="tx1"/>
          </a:solidFill>
          <a:latin typeface="+mn-lt"/>
          <a:ea typeface="+mn-ea"/>
          <a:cs typeface="+mn-cs"/>
          <a:sym typeface="Helvetica"/>
        </a:defRPr>
      </a:lvl7pPr>
      <a:lvl8pPr indent="1600200" algn="ctr" defTabSz="825500">
        <a:defRPr sz="2400">
          <a:solidFill>
            <a:schemeClr val="tx1"/>
          </a:solidFill>
          <a:latin typeface="+mn-lt"/>
          <a:ea typeface="+mn-ea"/>
          <a:cs typeface="+mn-cs"/>
          <a:sym typeface="Helvetica"/>
        </a:defRPr>
      </a:lvl8pPr>
      <a:lvl9pPr indent="1828800" algn="ctr" defTabSz="825500">
        <a:defRPr sz="2400">
          <a:solidFill>
            <a:schemeClr val="tx1"/>
          </a:solidFill>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1.emf"/><Relationship Id="rId4" Type="http://schemas.openxmlformats.org/officeDocument/2006/relationships/oleObject" Target="../embeddings/oleObject1.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p:cNvSpPr>
            <a:spLocks noGrp="1"/>
          </p:cNvSpPr>
          <p:nvPr>
            <p:ph type="title"/>
          </p:nvPr>
        </p:nvSpPr>
        <p:spPr>
          <a:xfrm>
            <a:off x="1689100" y="952499"/>
            <a:ext cx="21005800" cy="2882081"/>
          </a:xfrm>
        </p:spPr>
        <p:txBody>
          <a:bodyPr>
            <a:normAutofit/>
          </a:bodyPr>
          <a:lstStyle/>
          <a:p>
            <a:r>
              <a:rPr lang="it-IT" b="1" dirty="0" smtClean="0">
                <a:solidFill>
                  <a:srgbClr val="002060"/>
                </a:solidFill>
              </a:rPr>
              <a:t>Immagine vocale e dizione</a:t>
            </a:r>
            <a:endParaRPr lang="it-IT" b="1" dirty="0">
              <a:solidFill>
                <a:srgbClr val="002060"/>
              </a:solidFill>
            </a:endParaRPr>
          </a:p>
        </p:txBody>
      </p:sp>
      <p:sp>
        <p:nvSpPr>
          <p:cNvPr id="6" name="Segnaposto testo 5"/>
          <p:cNvSpPr>
            <a:spLocks noGrp="1"/>
          </p:cNvSpPr>
          <p:nvPr>
            <p:ph type="body" idx="1"/>
          </p:nvPr>
        </p:nvSpPr>
        <p:spPr>
          <a:xfrm>
            <a:off x="1718596" y="4241390"/>
            <a:ext cx="21005800" cy="9207500"/>
          </a:xfrm>
        </p:spPr>
        <p:txBody>
          <a:bodyPr/>
          <a:lstStyle/>
          <a:p>
            <a:endParaRPr lang="it-IT" dirty="0" smtClean="0"/>
          </a:p>
          <a:p>
            <a:endParaRPr lang="it-IT" dirty="0"/>
          </a:p>
          <a:p>
            <a:endParaRPr lang="it-IT" dirty="0" smtClean="0"/>
          </a:p>
          <a:p>
            <a:endParaRPr lang="it-IT" dirty="0"/>
          </a:p>
          <a:p>
            <a:r>
              <a:rPr lang="it-IT" sz="4800" b="1" dirty="0" smtClean="0">
                <a:solidFill>
                  <a:srgbClr val="002060"/>
                </a:solidFill>
              </a:rPr>
              <a:t>Associazione Stampa Romana web in air 6 febbraio 2023</a:t>
            </a:r>
          </a:p>
          <a:p>
            <a:r>
              <a:rPr lang="it-IT" sz="4800" b="1" dirty="0" smtClean="0">
                <a:solidFill>
                  <a:srgbClr val="002060"/>
                </a:solidFill>
              </a:rPr>
              <a:t>Docente Valentina Rossi</a:t>
            </a:r>
            <a:endParaRPr lang="it-IT" sz="4800" b="1" dirty="0">
              <a:solidFill>
                <a:srgbClr val="002060"/>
              </a:solidFill>
            </a:endParaRPr>
          </a:p>
        </p:txBody>
      </p:sp>
      <p:pic>
        <p:nvPicPr>
          <p:cNvPr id="3" name="Segnaposto contenuto 2"/>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6253316" y="4306528"/>
            <a:ext cx="9851923" cy="5840361"/>
          </a:xfrm>
        </p:spPr>
      </p:pic>
    </p:spTree>
    <p:extLst>
      <p:ext uri="{BB962C8B-B14F-4D97-AF65-F5344CB8AC3E}">
        <p14:creationId xmlns:p14="http://schemas.microsoft.com/office/powerpoint/2010/main" val="1793879100"/>
      </p:ext>
    </p:extLst>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a:spLocks noGrp="1"/>
          </p:cNvSpPr>
          <p:nvPr>
            <p:ph type="title"/>
          </p:nvPr>
        </p:nvSpPr>
        <p:spPr>
          <a:xfrm>
            <a:off x="1689105" y="952500"/>
            <a:ext cx="21005800" cy="1282700"/>
          </a:xfrm>
          <a:prstGeom prst="rect">
            <a:avLst/>
          </a:prstGeom>
        </p:spPr>
        <p:txBody>
          <a:bodyPr anchor="b">
            <a:noAutofit/>
          </a:bodyPr>
          <a:lstStyle>
            <a:lvl1pPr algn="l">
              <a:defRPr sz="8800">
                <a:solidFill>
                  <a:srgbClr val="002452"/>
                </a:solidFill>
              </a:defRPr>
            </a:lvl1pPr>
          </a:lstStyle>
          <a:p>
            <a:pPr lvl="0" algn="ctr">
              <a:defRPr sz="1800">
                <a:solidFill>
                  <a:srgbClr val="000000"/>
                </a:solidFill>
              </a:defRPr>
            </a:pPr>
            <a:r>
              <a:rPr lang="it-IT" sz="9600" b="1" dirty="0">
                <a:solidFill>
                  <a:srgbClr val="0070C0"/>
                </a:solidFill>
              </a:rPr>
              <a:t>La respirazione</a:t>
            </a:r>
            <a:endParaRPr sz="9600" b="1" dirty="0">
              <a:solidFill>
                <a:srgbClr val="0070C0"/>
              </a:solidFill>
            </a:endParaRPr>
          </a:p>
        </p:txBody>
      </p:sp>
      <p:sp>
        <p:nvSpPr>
          <p:cNvPr id="2" name="Segnaposto testo 1"/>
          <p:cNvSpPr>
            <a:spLocks noGrp="1"/>
          </p:cNvSpPr>
          <p:nvPr>
            <p:ph type="body" idx="1"/>
          </p:nvPr>
        </p:nvSpPr>
        <p:spPr/>
        <p:txBody>
          <a:bodyPr>
            <a:normAutofit/>
          </a:bodyPr>
          <a:lstStyle/>
          <a:p>
            <a:r>
              <a:rPr lang="it-IT" dirty="0" smtClean="0">
                <a:solidFill>
                  <a:srgbClr val="002060"/>
                </a:solidFill>
              </a:rPr>
              <a:t>È alla base di una corretta </a:t>
            </a:r>
            <a:r>
              <a:rPr lang="it-IT" b="1" dirty="0" smtClean="0">
                <a:solidFill>
                  <a:srgbClr val="002060"/>
                </a:solidFill>
              </a:rPr>
              <a:t>emissione della voce</a:t>
            </a:r>
          </a:p>
          <a:p>
            <a:r>
              <a:rPr lang="it-IT" dirty="0" smtClean="0">
                <a:solidFill>
                  <a:srgbClr val="002060"/>
                </a:solidFill>
              </a:rPr>
              <a:t>Gestione del </a:t>
            </a:r>
            <a:r>
              <a:rPr lang="it-IT" b="1" dirty="0" err="1" smtClean="0">
                <a:solidFill>
                  <a:srgbClr val="002060"/>
                </a:solidFill>
              </a:rPr>
              <a:t>rilassamento</a:t>
            </a:r>
            <a:r>
              <a:rPr lang="it-IT" dirty="0" err="1" smtClean="0">
                <a:solidFill>
                  <a:srgbClr val="002060"/>
                </a:solidFill>
              </a:rPr>
              <a:t>:controllare</a:t>
            </a:r>
            <a:r>
              <a:rPr lang="it-IT" dirty="0" smtClean="0">
                <a:solidFill>
                  <a:srgbClr val="002060"/>
                </a:solidFill>
              </a:rPr>
              <a:t> </a:t>
            </a:r>
            <a:r>
              <a:rPr lang="it-IT" dirty="0">
                <a:solidFill>
                  <a:srgbClr val="002060"/>
                </a:solidFill>
              </a:rPr>
              <a:t>la respirazione ed utilizzare al meglio la respirazione diaframmatica permette di gestire la tensione e l’emotività ed indurre il rilassamento. </a:t>
            </a:r>
          </a:p>
          <a:p>
            <a:pPr marL="0" indent="0">
              <a:buNone/>
            </a:pPr>
            <a:r>
              <a:rPr lang="it-IT" dirty="0" smtClean="0">
                <a:solidFill>
                  <a:srgbClr val="002060"/>
                </a:solidFill>
              </a:rPr>
              <a:t> </a:t>
            </a:r>
          </a:p>
          <a:p>
            <a:endParaRPr lang="it-IT" dirty="0">
              <a:solidFill>
                <a:srgbClr val="002060"/>
              </a:solidFill>
            </a:endParaRPr>
          </a:p>
        </p:txBody>
      </p:sp>
    </p:spTree>
    <p:extLst>
      <p:ext uri="{BB962C8B-B14F-4D97-AF65-F5344CB8AC3E}">
        <p14:creationId xmlns:p14="http://schemas.microsoft.com/office/powerpoint/2010/main" val="213032136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45" name="Shape 45"/>
          <p:cNvSpPr>
            <a:spLocks noGrp="1"/>
          </p:cNvSpPr>
          <p:nvPr>
            <p:ph type="title"/>
          </p:nvPr>
        </p:nvSpPr>
        <p:spPr>
          <a:xfrm>
            <a:off x="1689105" y="952500"/>
            <a:ext cx="21005800" cy="1282700"/>
          </a:xfrm>
          <a:prstGeom prst="rect">
            <a:avLst/>
          </a:prstGeom>
        </p:spPr>
        <p:txBody>
          <a:bodyPr anchor="b">
            <a:normAutofit/>
          </a:bodyPr>
          <a:lstStyle>
            <a:lvl1pPr algn="l">
              <a:defRPr sz="8800">
                <a:solidFill>
                  <a:srgbClr val="002452"/>
                </a:solidFill>
              </a:defRPr>
            </a:lvl1pPr>
          </a:lstStyle>
          <a:p>
            <a:pPr lvl="0" algn="ctr">
              <a:defRPr sz="1800">
                <a:solidFill>
                  <a:srgbClr val="000000"/>
                </a:solidFill>
              </a:defRPr>
            </a:pPr>
            <a:r>
              <a:rPr lang="it-IT" sz="7100" b="1" dirty="0">
                <a:solidFill>
                  <a:srgbClr val="0070C0"/>
                </a:solidFill>
              </a:rPr>
              <a:t>La tensione di fronte a un pubblico</a:t>
            </a:r>
            <a:endParaRPr sz="7100" b="1" dirty="0">
              <a:solidFill>
                <a:srgbClr val="0070C0"/>
              </a:solidFill>
            </a:endParaRPr>
          </a:p>
        </p:txBody>
      </p:sp>
      <p:sp>
        <p:nvSpPr>
          <p:cNvPr id="2" name="Segnaposto testo 1"/>
          <p:cNvSpPr>
            <a:spLocks noGrp="1"/>
          </p:cNvSpPr>
          <p:nvPr>
            <p:ph type="body" idx="1"/>
          </p:nvPr>
        </p:nvSpPr>
        <p:spPr>
          <a:xfrm>
            <a:off x="1689105" y="2831690"/>
            <a:ext cx="21005800" cy="10257776"/>
          </a:xfrm>
        </p:spPr>
        <p:txBody>
          <a:bodyPr>
            <a:normAutofit fontScale="32500" lnSpcReduction="20000"/>
          </a:bodyPr>
          <a:lstStyle/>
          <a:p>
            <a:pPr fontAlgn="base"/>
            <a:endParaRPr lang="it-IT" sz="11000" b="1" dirty="0"/>
          </a:p>
          <a:p>
            <a:pPr fontAlgn="base">
              <a:lnSpc>
                <a:spcPct val="120000"/>
              </a:lnSpc>
              <a:spcBef>
                <a:spcPts val="3600"/>
              </a:spcBef>
            </a:pPr>
            <a:r>
              <a:rPr lang="it-IT" sz="16700" b="1" dirty="0" err="1">
                <a:solidFill>
                  <a:srgbClr val="002060"/>
                </a:solidFill>
              </a:rPr>
              <a:t>Eustress</a:t>
            </a:r>
            <a:endParaRPr lang="it-IT" sz="16700" dirty="0">
              <a:solidFill>
                <a:srgbClr val="002060"/>
              </a:solidFill>
            </a:endParaRPr>
          </a:p>
          <a:p>
            <a:pPr fontAlgn="base">
              <a:lnSpc>
                <a:spcPct val="120000"/>
              </a:lnSpc>
              <a:spcBef>
                <a:spcPts val="3600"/>
              </a:spcBef>
            </a:pPr>
            <a:r>
              <a:rPr lang="it-IT" sz="12900" dirty="0">
                <a:solidFill>
                  <a:srgbClr val="002060"/>
                </a:solidFill>
              </a:rPr>
              <a:t>Genera</a:t>
            </a:r>
            <a:r>
              <a:rPr lang="it-IT" sz="12900" b="1" dirty="0">
                <a:solidFill>
                  <a:srgbClr val="002060"/>
                </a:solidFill>
              </a:rPr>
              <a:t> attenzione </a:t>
            </a:r>
            <a:r>
              <a:rPr lang="it-IT" sz="12900" dirty="0">
                <a:solidFill>
                  <a:srgbClr val="002060"/>
                </a:solidFill>
              </a:rPr>
              <a:t>ed emozione</a:t>
            </a:r>
          </a:p>
          <a:p>
            <a:pPr fontAlgn="base">
              <a:lnSpc>
                <a:spcPct val="120000"/>
              </a:lnSpc>
              <a:spcBef>
                <a:spcPts val="3600"/>
              </a:spcBef>
            </a:pPr>
            <a:r>
              <a:rPr lang="it-IT" sz="12900" dirty="0">
                <a:solidFill>
                  <a:srgbClr val="002060"/>
                </a:solidFill>
              </a:rPr>
              <a:t>Amplifica la consapevolezza di sé</a:t>
            </a:r>
          </a:p>
          <a:p>
            <a:pPr fontAlgn="base">
              <a:lnSpc>
                <a:spcPct val="120000"/>
              </a:lnSpc>
              <a:spcBef>
                <a:spcPts val="3600"/>
              </a:spcBef>
            </a:pPr>
            <a:r>
              <a:rPr lang="it-IT" sz="12900" b="1" dirty="0">
                <a:solidFill>
                  <a:srgbClr val="002060"/>
                </a:solidFill>
              </a:rPr>
              <a:t>Durata a breve termine</a:t>
            </a:r>
            <a:endParaRPr lang="it-IT" sz="12900" dirty="0">
              <a:solidFill>
                <a:srgbClr val="002060"/>
              </a:solidFill>
            </a:endParaRPr>
          </a:p>
          <a:p>
            <a:pPr fontAlgn="base">
              <a:lnSpc>
                <a:spcPct val="120000"/>
              </a:lnSpc>
              <a:spcBef>
                <a:spcPts val="3600"/>
              </a:spcBef>
            </a:pPr>
            <a:r>
              <a:rPr lang="it-IT" sz="11000" dirty="0">
                <a:solidFill>
                  <a:srgbClr val="002060"/>
                </a:solidFill>
              </a:rPr>
              <a:t> </a:t>
            </a:r>
            <a:r>
              <a:rPr lang="it-IT" sz="16700" b="1" dirty="0" err="1">
                <a:solidFill>
                  <a:srgbClr val="002060"/>
                </a:solidFill>
              </a:rPr>
              <a:t>Distress</a:t>
            </a:r>
            <a:endParaRPr lang="it-IT" sz="16700" dirty="0">
              <a:solidFill>
                <a:srgbClr val="002060"/>
              </a:solidFill>
            </a:endParaRPr>
          </a:p>
          <a:p>
            <a:pPr fontAlgn="base">
              <a:lnSpc>
                <a:spcPct val="120000"/>
              </a:lnSpc>
              <a:spcBef>
                <a:spcPts val="3600"/>
              </a:spcBef>
            </a:pPr>
            <a:r>
              <a:rPr lang="it-IT" sz="12900" dirty="0">
                <a:solidFill>
                  <a:srgbClr val="002060"/>
                </a:solidFill>
              </a:rPr>
              <a:t>Genera </a:t>
            </a:r>
            <a:r>
              <a:rPr lang="it-IT" sz="12900" b="1" dirty="0">
                <a:solidFill>
                  <a:srgbClr val="002060"/>
                </a:solidFill>
              </a:rPr>
              <a:t>preoccupazione, ansia</a:t>
            </a:r>
          </a:p>
          <a:p>
            <a:pPr fontAlgn="base">
              <a:lnSpc>
                <a:spcPct val="120000"/>
              </a:lnSpc>
              <a:spcBef>
                <a:spcPts val="3600"/>
              </a:spcBef>
            </a:pPr>
            <a:r>
              <a:rPr lang="it-IT" sz="12900" dirty="0">
                <a:solidFill>
                  <a:srgbClr val="002060"/>
                </a:solidFill>
              </a:rPr>
              <a:t>Diminuisce la produttività e le nostre capacità di reagire</a:t>
            </a:r>
          </a:p>
          <a:p>
            <a:pPr fontAlgn="base">
              <a:lnSpc>
                <a:spcPct val="120000"/>
              </a:lnSpc>
              <a:spcBef>
                <a:spcPts val="3600"/>
              </a:spcBef>
            </a:pPr>
            <a:r>
              <a:rPr lang="it-IT" sz="12900" b="1" dirty="0">
                <a:solidFill>
                  <a:srgbClr val="002060"/>
                </a:solidFill>
              </a:rPr>
              <a:t>Durata a lungo termine</a:t>
            </a:r>
            <a:endParaRPr lang="it-IT" sz="12900" dirty="0">
              <a:solidFill>
                <a:srgbClr val="002060"/>
              </a:solidFill>
            </a:endParaRPr>
          </a:p>
          <a:p>
            <a:endParaRPr lang="it-IT" dirty="0" smtClean="0">
              <a:solidFill>
                <a:srgbClr val="002060"/>
              </a:solidFill>
            </a:endParaRPr>
          </a:p>
          <a:p>
            <a:endParaRPr lang="it-IT" dirty="0">
              <a:solidFill>
                <a:srgbClr val="002060"/>
              </a:solidFill>
            </a:endParaRPr>
          </a:p>
        </p:txBody>
      </p:sp>
    </p:spTree>
    <p:extLst>
      <p:ext uri="{BB962C8B-B14F-4D97-AF65-F5344CB8AC3E}">
        <p14:creationId xmlns:p14="http://schemas.microsoft.com/office/powerpoint/2010/main" val="1692161838"/>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89100" y="952500"/>
            <a:ext cx="21005800" cy="1554726"/>
          </a:xfrm>
        </p:spPr>
        <p:txBody>
          <a:bodyPr>
            <a:normAutofit/>
          </a:bodyPr>
          <a:lstStyle/>
          <a:p>
            <a:r>
              <a:rPr lang="it-IT" sz="7200" b="1" dirty="0" smtClean="0">
                <a:solidFill>
                  <a:srgbClr val="0070C0"/>
                </a:solidFill>
              </a:rPr>
              <a:t>Come respiro?</a:t>
            </a:r>
            <a:endParaRPr lang="it-IT" sz="7200" b="1" dirty="0">
              <a:solidFill>
                <a:srgbClr val="0070C0"/>
              </a:solidFill>
            </a:endParaRPr>
          </a:p>
        </p:txBody>
      </p:sp>
      <p:sp>
        <p:nvSpPr>
          <p:cNvPr id="3" name="Segnaposto testo 2"/>
          <p:cNvSpPr>
            <a:spLocks noGrp="1"/>
          </p:cNvSpPr>
          <p:nvPr>
            <p:ph type="body" idx="1"/>
          </p:nvPr>
        </p:nvSpPr>
        <p:spPr>
          <a:xfrm>
            <a:off x="1689100" y="2625213"/>
            <a:ext cx="21005800" cy="9820787"/>
          </a:xfrm>
        </p:spPr>
        <p:txBody>
          <a:bodyPr>
            <a:normAutofit fontScale="32500" lnSpcReduction="20000"/>
          </a:bodyPr>
          <a:lstStyle/>
          <a:p>
            <a:pPr>
              <a:defRPr/>
            </a:pPr>
            <a:r>
              <a:rPr lang="it-IT" sz="5400" b="1" dirty="0"/>
              <a:t> </a:t>
            </a:r>
            <a:endParaRPr lang="it-IT" sz="5400" b="1" dirty="0" smtClean="0"/>
          </a:p>
          <a:p>
            <a:pPr>
              <a:defRPr/>
            </a:pPr>
            <a:r>
              <a:rPr lang="it-IT" sz="12300" b="1" dirty="0" smtClean="0">
                <a:solidFill>
                  <a:srgbClr val="002060"/>
                </a:solidFill>
              </a:rPr>
              <a:t>Prima </a:t>
            </a:r>
            <a:r>
              <a:rPr lang="it-IT" sz="12300" b="1" dirty="0">
                <a:solidFill>
                  <a:srgbClr val="002060"/>
                </a:solidFill>
              </a:rPr>
              <a:t>fase: la consapevolezza</a:t>
            </a:r>
            <a:endParaRPr lang="it-IT" sz="12300" dirty="0">
              <a:solidFill>
                <a:srgbClr val="002060"/>
              </a:solidFill>
            </a:endParaRPr>
          </a:p>
          <a:p>
            <a:pPr>
              <a:defRPr/>
            </a:pPr>
            <a:r>
              <a:rPr lang="it-IT" sz="12300" dirty="0">
                <a:solidFill>
                  <a:srgbClr val="002060"/>
                </a:solidFill>
              </a:rPr>
              <a:t> </a:t>
            </a:r>
            <a:r>
              <a:rPr lang="it-IT" sz="12300" dirty="0" smtClean="0">
                <a:solidFill>
                  <a:srgbClr val="002060"/>
                </a:solidFill>
              </a:rPr>
              <a:t>Pensiamo </a:t>
            </a:r>
            <a:r>
              <a:rPr lang="it-IT" sz="12300" dirty="0">
                <a:solidFill>
                  <a:srgbClr val="002060"/>
                </a:solidFill>
              </a:rPr>
              <a:t>alle varie fasi della respirazione: - inspirazione - pausa breve - espirazione - pausa lunga. Per  accorgersi di ciò basta controllare i nostri atti respiratori con l'aiuto di un  cronometro: ognuno avrà - in condizioni di tranquillità - un  certo ritmo, che può variare  secondo l'età, la corporatura, il sesso, ed anche lo stato d'animo della persona.</a:t>
            </a:r>
          </a:p>
          <a:p>
            <a:pPr>
              <a:defRPr/>
            </a:pPr>
            <a:r>
              <a:rPr lang="it-IT" sz="12300" dirty="0" smtClean="0">
                <a:solidFill>
                  <a:srgbClr val="002060"/>
                </a:solidFill>
              </a:rPr>
              <a:t>Durante </a:t>
            </a:r>
            <a:r>
              <a:rPr lang="it-IT" sz="12300" dirty="0">
                <a:solidFill>
                  <a:srgbClr val="002060"/>
                </a:solidFill>
              </a:rPr>
              <a:t>l’arco della giornata fermarsi a pensare: come sto respirando? Lento e rilassato o rapido e contratto? Perché?</a:t>
            </a:r>
          </a:p>
          <a:p>
            <a:pPr>
              <a:defRPr/>
            </a:pPr>
            <a:r>
              <a:rPr lang="it-IT" sz="12300" dirty="0" smtClean="0">
                <a:solidFill>
                  <a:srgbClr val="002060"/>
                </a:solidFill>
              </a:rPr>
              <a:t>Camminare </a:t>
            </a:r>
            <a:r>
              <a:rPr lang="it-IT" sz="12300" dirty="0">
                <a:solidFill>
                  <a:srgbClr val="002060"/>
                </a:solidFill>
              </a:rPr>
              <a:t>contando i passi: uno-due passi inspirazione un passo in PAUSA (apnea VUOTA) due-tre passi espirazione PAUSA (apnea VUOTA)</a:t>
            </a:r>
          </a:p>
          <a:p>
            <a:pPr>
              <a:defRPr/>
            </a:pPr>
            <a:r>
              <a:rPr lang="it-IT" sz="12300" dirty="0" smtClean="0">
                <a:solidFill>
                  <a:srgbClr val="002060"/>
                </a:solidFill>
              </a:rPr>
              <a:t>Notate </a:t>
            </a:r>
            <a:r>
              <a:rPr lang="it-IT" sz="12300" dirty="0">
                <a:solidFill>
                  <a:srgbClr val="002060"/>
                </a:solidFill>
              </a:rPr>
              <a:t>che durante il sonno o prima di addormentarsi gli atti respiratori sono lenti e profondi</a:t>
            </a:r>
          </a:p>
          <a:p>
            <a:pPr marL="0" indent="0">
              <a:buNone/>
              <a:defRPr/>
            </a:pPr>
            <a:endParaRPr lang="it-IT" sz="8000" dirty="0">
              <a:solidFill>
                <a:srgbClr val="002060"/>
              </a:solidFill>
            </a:endParaRPr>
          </a:p>
          <a:p>
            <a:endParaRPr lang="it-IT" dirty="0"/>
          </a:p>
        </p:txBody>
      </p:sp>
    </p:spTree>
    <p:extLst>
      <p:ext uri="{BB962C8B-B14F-4D97-AF65-F5344CB8AC3E}">
        <p14:creationId xmlns:p14="http://schemas.microsoft.com/office/powerpoint/2010/main" val="188618543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45" name="Shape 45"/>
          <p:cNvSpPr>
            <a:spLocks noGrp="1"/>
          </p:cNvSpPr>
          <p:nvPr>
            <p:ph type="title"/>
          </p:nvPr>
        </p:nvSpPr>
        <p:spPr>
          <a:xfrm>
            <a:off x="1689105" y="952500"/>
            <a:ext cx="21005800" cy="1282700"/>
          </a:xfrm>
          <a:prstGeom prst="rect">
            <a:avLst/>
          </a:prstGeom>
        </p:spPr>
        <p:txBody>
          <a:bodyPr anchor="b">
            <a:noAutofit/>
          </a:bodyPr>
          <a:lstStyle>
            <a:lvl1pPr algn="l">
              <a:defRPr sz="8800">
                <a:solidFill>
                  <a:srgbClr val="002452"/>
                </a:solidFill>
              </a:defRPr>
            </a:lvl1pPr>
          </a:lstStyle>
          <a:p>
            <a:pPr lvl="0" algn="ctr">
              <a:defRPr sz="1800">
                <a:solidFill>
                  <a:srgbClr val="000000"/>
                </a:solidFill>
              </a:defRPr>
            </a:pPr>
            <a:r>
              <a:rPr lang="it-IT" sz="9600" b="1" dirty="0">
                <a:solidFill>
                  <a:srgbClr val="0070C0"/>
                </a:solidFill>
              </a:rPr>
              <a:t>Esercizi di respirazione</a:t>
            </a:r>
            <a:endParaRPr sz="9600" b="1" dirty="0">
              <a:solidFill>
                <a:srgbClr val="0070C0"/>
              </a:solidFill>
            </a:endParaRPr>
          </a:p>
        </p:txBody>
      </p:sp>
      <p:sp>
        <p:nvSpPr>
          <p:cNvPr id="2" name="Segnaposto testo 1"/>
          <p:cNvSpPr>
            <a:spLocks noGrp="1"/>
          </p:cNvSpPr>
          <p:nvPr>
            <p:ph type="body" idx="1"/>
          </p:nvPr>
        </p:nvSpPr>
        <p:spPr/>
        <p:txBody>
          <a:bodyPr>
            <a:normAutofit fontScale="55000" lnSpcReduction="20000"/>
          </a:bodyPr>
          <a:lstStyle/>
          <a:p>
            <a:pPr>
              <a:defRPr/>
            </a:pPr>
            <a:r>
              <a:rPr lang="it-IT" sz="8800" dirty="0"/>
              <a:t>Come primo approccio, per “sentire” il movimento del diaframma, consigliamo di sdraiarsi su di un piano rigido. (Potete anche farlo stesi sul letto prima di addormentarvi, anzi, se effettuato bene questo semplice esercizio concilierà il sonno). </a:t>
            </a:r>
          </a:p>
          <a:p>
            <a:pPr>
              <a:defRPr/>
            </a:pPr>
            <a:r>
              <a:rPr lang="it-IT" sz="8800" dirty="0"/>
              <a:t> </a:t>
            </a:r>
            <a:r>
              <a:rPr lang="it-IT" sz="8800" dirty="0" smtClean="0"/>
              <a:t>Poggiate </a:t>
            </a:r>
            <a:r>
              <a:rPr lang="it-IT" sz="8800" dirty="0"/>
              <a:t>una mano sul ventre: inspirando sentirete naturalmente la mano sollevarsi, ed espirando la mano si abbasserà. Questo tipo di respirazione, prevalentemente diaframmatica e lenta, è quella che usiamo quando dormiamo. </a:t>
            </a:r>
          </a:p>
          <a:p>
            <a:pPr>
              <a:defRPr/>
            </a:pPr>
            <a:r>
              <a:rPr lang="it-IT" sz="8800" dirty="0" smtClean="0"/>
              <a:t>In </a:t>
            </a:r>
            <a:r>
              <a:rPr lang="it-IT" sz="8800" dirty="0"/>
              <a:t>una fase successiva si può sostituire alla mano un libro. Inspirando il libro si solleverà, ma stavolta, per protrarre la espirazione cercate di fare scendere il libro il più lentamente possibile e senza sbalzi. Potete via via aumentare il grado di difficoltà, scegliendo libri sempre più pesanti. </a:t>
            </a:r>
          </a:p>
          <a:p>
            <a:pPr marL="0" indent="0">
              <a:buNone/>
            </a:pPr>
            <a:endParaRPr lang="it-IT" sz="8800" dirty="0">
              <a:solidFill>
                <a:srgbClr val="002060"/>
              </a:solidFill>
            </a:endParaRPr>
          </a:p>
        </p:txBody>
      </p:sp>
    </p:spTree>
    <p:extLst>
      <p:ext uri="{BB962C8B-B14F-4D97-AF65-F5344CB8AC3E}">
        <p14:creationId xmlns:p14="http://schemas.microsoft.com/office/powerpoint/2010/main" val="4200277143"/>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title"/>
          </p:nvPr>
        </p:nvSpPr>
        <p:spPr/>
        <p:txBody>
          <a:bodyPr>
            <a:normAutofit/>
          </a:bodyPr>
          <a:lstStyle/>
          <a:p>
            <a:r>
              <a:rPr lang="it-IT" sz="9600" b="1" dirty="0" smtClean="0">
                <a:solidFill>
                  <a:srgbClr val="0070C0"/>
                </a:solidFill>
              </a:rPr>
              <a:t>Esercizi di respirazione</a:t>
            </a:r>
            <a:endParaRPr lang="it-IT" sz="9600" b="1" dirty="0">
              <a:solidFill>
                <a:srgbClr val="0070C0"/>
              </a:solidFill>
            </a:endParaRPr>
          </a:p>
        </p:txBody>
      </p:sp>
      <p:sp>
        <p:nvSpPr>
          <p:cNvPr id="5" name="Segnaposto testo 4"/>
          <p:cNvSpPr>
            <a:spLocks noGrp="1"/>
          </p:cNvSpPr>
          <p:nvPr>
            <p:ph type="body" idx="1"/>
          </p:nvPr>
        </p:nvSpPr>
        <p:spPr/>
        <p:txBody>
          <a:bodyPr>
            <a:normAutofit fontScale="92500" lnSpcReduction="10000"/>
          </a:bodyPr>
          <a:lstStyle/>
          <a:p>
            <a:pPr>
              <a:defRPr/>
            </a:pPr>
            <a:endParaRPr lang="it-IT" sz="9600" dirty="0">
              <a:solidFill>
                <a:srgbClr val="92D050"/>
              </a:solidFill>
            </a:endParaRPr>
          </a:p>
          <a:p>
            <a:pPr>
              <a:defRPr/>
            </a:pPr>
            <a:r>
              <a:rPr lang="it-IT" sz="5400" dirty="0" smtClean="0"/>
              <a:t>Fare </a:t>
            </a:r>
            <a:r>
              <a:rPr lang="it-IT" sz="5400" dirty="0"/>
              <a:t>quotidianamente gli esercizi di respirazione, preferibilmente al mattino. </a:t>
            </a:r>
          </a:p>
          <a:p>
            <a:pPr>
              <a:defRPr/>
            </a:pPr>
            <a:r>
              <a:rPr lang="it-IT" sz="5400" dirty="0" smtClean="0"/>
              <a:t>Non </a:t>
            </a:r>
            <a:r>
              <a:rPr lang="it-IT" sz="5400" dirty="0"/>
              <a:t>eseguirli quando si è stanchi, dopo aver mangiato o fumato.</a:t>
            </a:r>
          </a:p>
          <a:p>
            <a:pPr>
              <a:defRPr/>
            </a:pPr>
            <a:r>
              <a:rPr lang="it-IT" sz="5400" dirty="0"/>
              <a:t>Durante gli esercizi non si deve avvertire tensione muscolare a livello delle spalle, e del collo. </a:t>
            </a:r>
          </a:p>
          <a:p>
            <a:pPr>
              <a:defRPr/>
            </a:pPr>
            <a:r>
              <a:rPr lang="it-IT" sz="5400" dirty="0" smtClean="0"/>
              <a:t>Il </a:t>
            </a:r>
            <a:r>
              <a:rPr lang="it-IT" sz="5400" dirty="0"/>
              <a:t>corpo deve essere rilassato, l’aria che entra nei polmoni provocherà una sensazione piacevole…</a:t>
            </a:r>
          </a:p>
          <a:p>
            <a:endParaRPr lang="it-IT" dirty="0"/>
          </a:p>
        </p:txBody>
      </p:sp>
    </p:spTree>
    <p:extLst>
      <p:ext uri="{BB962C8B-B14F-4D97-AF65-F5344CB8AC3E}">
        <p14:creationId xmlns:p14="http://schemas.microsoft.com/office/powerpoint/2010/main" val="43239428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9600" b="1" dirty="0" smtClean="0">
                <a:solidFill>
                  <a:srgbClr val="0070C0"/>
                </a:solidFill>
              </a:rPr>
              <a:t>I</a:t>
            </a:r>
            <a:r>
              <a:rPr lang="it-IT" b="1" dirty="0" smtClean="0">
                <a:solidFill>
                  <a:srgbClr val="0070C0"/>
                </a:solidFill>
              </a:rPr>
              <a:t> </a:t>
            </a:r>
            <a:r>
              <a:rPr lang="it-IT" sz="9600" b="1" dirty="0" smtClean="0">
                <a:solidFill>
                  <a:srgbClr val="0070C0"/>
                </a:solidFill>
              </a:rPr>
              <a:t>Esercizio di respirazione</a:t>
            </a:r>
            <a:endParaRPr lang="it-IT" sz="9600" b="1" dirty="0">
              <a:solidFill>
                <a:srgbClr val="0070C0"/>
              </a:solidFill>
            </a:endParaRPr>
          </a:p>
        </p:txBody>
      </p:sp>
      <p:sp>
        <p:nvSpPr>
          <p:cNvPr id="3" name="Segnaposto testo 2"/>
          <p:cNvSpPr>
            <a:spLocks noGrp="1"/>
          </p:cNvSpPr>
          <p:nvPr>
            <p:ph type="body" idx="1"/>
          </p:nvPr>
        </p:nvSpPr>
        <p:spPr/>
        <p:txBody>
          <a:bodyPr>
            <a:normAutofit fontScale="62500" lnSpcReduction="20000"/>
          </a:bodyPr>
          <a:lstStyle/>
          <a:p>
            <a:pPr>
              <a:defRPr/>
            </a:pPr>
            <a:r>
              <a:rPr lang="it-IT" sz="5800" u="sng" dirty="0" smtClean="0"/>
              <a:t>Esercizio di estensione delle costole:</a:t>
            </a:r>
            <a:endParaRPr lang="it-IT" sz="5800" dirty="0" smtClean="0"/>
          </a:p>
          <a:p>
            <a:pPr>
              <a:defRPr/>
            </a:pPr>
            <a:r>
              <a:rPr lang="it-IT" sz="5800" dirty="0" smtClean="0"/>
              <a:t> In piedi e con il corpo diritto;</a:t>
            </a:r>
          </a:p>
          <a:p>
            <a:pPr algn="l">
              <a:defRPr/>
            </a:pPr>
            <a:r>
              <a:rPr lang="it-IT" sz="5800" dirty="0" smtClean="0"/>
              <a:t>Mettere le mani ognuna sul rispettivo lato del petto, cercando con esse di coprire tutte le costole in lunghezza e in larghezza il più possibile. I pollici sono diretti verso la spalle, le palme sono sui lati del petto, le punte delle dita verso lo sterno.</a:t>
            </a:r>
          </a:p>
          <a:p>
            <a:pPr algn="l">
              <a:defRPr/>
            </a:pPr>
            <a:r>
              <a:rPr lang="it-IT" sz="5800" dirty="0" smtClean="0"/>
              <a:t>Inalare una respirazione completa sentendo sotto le vostre dita le costole che si dilatano.</a:t>
            </a:r>
          </a:p>
          <a:p>
            <a:pPr algn="l">
              <a:defRPr/>
            </a:pPr>
            <a:r>
              <a:rPr lang="it-IT" sz="5800" dirty="0" smtClean="0"/>
              <a:t>Trattenere l’aria per alcuni momenti;</a:t>
            </a:r>
          </a:p>
          <a:p>
            <a:pPr algn="l">
              <a:defRPr/>
            </a:pPr>
            <a:r>
              <a:rPr lang="it-IT" sz="5800" dirty="0" smtClean="0"/>
              <a:t>Comprimendo dolcemente i lati del petto, espirare l’aria</a:t>
            </a:r>
            <a:r>
              <a:rPr lang="it-IT" sz="5400" dirty="0" smtClean="0"/>
              <a:t>.</a:t>
            </a:r>
          </a:p>
          <a:p>
            <a:pPr algn="l">
              <a:defRPr/>
            </a:pPr>
            <a:r>
              <a:rPr lang="it-IT" sz="5400" dirty="0"/>
              <a:t> </a:t>
            </a:r>
            <a:endParaRPr lang="it-IT" dirty="0"/>
          </a:p>
        </p:txBody>
      </p:sp>
    </p:spTree>
    <p:extLst>
      <p:ext uri="{BB962C8B-B14F-4D97-AF65-F5344CB8AC3E}">
        <p14:creationId xmlns:p14="http://schemas.microsoft.com/office/powerpoint/2010/main" val="318971922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9600" b="1" dirty="0" smtClean="0">
                <a:solidFill>
                  <a:srgbClr val="0070C0"/>
                </a:solidFill>
              </a:rPr>
              <a:t>II Esercizio di respirazione</a:t>
            </a:r>
            <a:endParaRPr lang="it-IT" sz="9600" b="1" dirty="0">
              <a:solidFill>
                <a:srgbClr val="0070C0"/>
              </a:solidFill>
            </a:endParaRPr>
          </a:p>
        </p:txBody>
      </p:sp>
      <p:sp>
        <p:nvSpPr>
          <p:cNvPr id="3" name="Segnaposto testo 2"/>
          <p:cNvSpPr>
            <a:spLocks noGrp="1"/>
          </p:cNvSpPr>
          <p:nvPr>
            <p:ph type="body" idx="1"/>
          </p:nvPr>
        </p:nvSpPr>
        <p:spPr/>
        <p:txBody>
          <a:bodyPr>
            <a:normAutofit fontScale="85000" lnSpcReduction="20000"/>
          </a:bodyPr>
          <a:lstStyle/>
          <a:p>
            <a:pPr>
              <a:defRPr/>
            </a:pPr>
            <a:endParaRPr lang="it-IT" sz="5400" dirty="0" smtClean="0"/>
          </a:p>
          <a:p>
            <a:pPr>
              <a:defRPr/>
            </a:pPr>
            <a:r>
              <a:rPr lang="it-IT" sz="5400" dirty="0" smtClean="0"/>
              <a:t>In </a:t>
            </a:r>
            <a:r>
              <a:rPr lang="it-IT" sz="5400" dirty="0"/>
              <a:t>piedi - gambe divaricate</a:t>
            </a:r>
          </a:p>
          <a:p>
            <a:pPr>
              <a:defRPr/>
            </a:pPr>
            <a:r>
              <a:rPr lang="it-IT" sz="5400" dirty="0" smtClean="0"/>
              <a:t>inspirare </a:t>
            </a:r>
            <a:r>
              <a:rPr lang="it-IT" sz="5400" dirty="0"/>
              <a:t>profondamente fino all’apnea (come il precedente esercizio)</a:t>
            </a:r>
          </a:p>
          <a:p>
            <a:pPr>
              <a:defRPr/>
            </a:pPr>
            <a:r>
              <a:rPr lang="it-IT" sz="5400" dirty="0" smtClean="0"/>
              <a:t>Pausa</a:t>
            </a:r>
            <a:endParaRPr lang="it-IT" sz="5400" dirty="0"/>
          </a:p>
          <a:p>
            <a:pPr>
              <a:defRPr/>
            </a:pPr>
            <a:r>
              <a:rPr lang="it-IT" sz="5400" dirty="0" smtClean="0"/>
              <a:t>espirare </a:t>
            </a:r>
            <a:r>
              <a:rPr lang="it-IT" sz="5400" dirty="0"/>
              <a:t>emettendo naturalmente un sibilo leggerissimo (atteggiando le labbra come per pronunciare la consonante “s”)</a:t>
            </a:r>
          </a:p>
          <a:p>
            <a:pPr marL="0" indent="0">
              <a:buFont typeface="Wingdings" pitchFamily="2" charset="2"/>
              <a:buNone/>
              <a:defRPr/>
            </a:pPr>
            <a:r>
              <a:rPr lang="it-IT" sz="5400" dirty="0"/>
              <a:t> </a:t>
            </a:r>
            <a:r>
              <a:rPr lang="it-IT" sz="5400" dirty="0" smtClean="0"/>
              <a:t>Il </a:t>
            </a:r>
            <a:r>
              <a:rPr lang="it-IT" sz="5400" dirty="0"/>
              <a:t>suono deve essere prolungato e sicuro, senza sbalzi ed oscillazioni del diaframma. Cercare di sostenere il più possibile il suono e di farlo durare a lungo. Tanto più il sibilo sarà leggero, tanto più l’emissione sarà lunga</a:t>
            </a:r>
          </a:p>
          <a:p>
            <a:endParaRPr lang="it-IT" dirty="0"/>
          </a:p>
        </p:txBody>
      </p:sp>
    </p:spTree>
    <p:extLst>
      <p:ext uri="{BB962C8B-B14F-4D97-AF65-F5344CB8AC3E}">
        <p14:creationId xmlns:p14="http://schemas.microsoft.com/office/powerpoint/2010/main" val="1214954879"/>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10700" b="1" dirty="0">
                <a:solidFill>
                  <a:srgbClr val="0070C0"/>
                </a:solidFill>
              </a:rPr>
              <a:t>III E</a:t>
            </a:r>
            <a:r>
              <a:rPr lang="it-IT" sz="10700" b="1" dirty="0" smtClean="0">
                <a:solidFill>
                  <a:srgbClr val="0070C0"/>
                </a:solidFill>
              </a:rPr>
              <a:t>sercizio di respirazione </a:t>
            </a:r>
            <a:r>
              <a:rPr lang="it-IT" sz="9600" b="1" dirty="0"/>
              <a:t/>
            </a:r>
            <a:br>
              <a:rPr lang="it-IT" sz="9600" b="1" dirty="0"/>
            </a:br>
            <a:endParaRPr lang="it-IT" dirty="0"/>
          </a:p>
        </p:txBody>
      </p:sp>
      <p:sp>
        <p:nvSpPr>
          <p:cNvPr id="3" name="Segnaposto testo 2"/>
          <p:cNvSpPr>
            <a:spLocks noGrp="1"/>
          </p:cNvSpPr>
          <p:nvPr>
            <p:ph type="body" idx="1"/>
          </p:nvPr>
        </p:nvSpPr>
        <p:spPr/>
        <p:txBody>
          <a:bodyPr>
            <a:normAutofit fontScale="92500" lnSpcReduction="20000"/>
          </a:bodyPr>
          <a:lstStyle/>
          <a:p>
            <a:pPr>
              <a:defRPr/>
            </a:pPr>
            <a:r>
              <a:rPr lang="it-IT" sz="5400" dirty="0"/>
              <a:t>In piedi - gambe divaricate - mani sui fianchi</a:t>
            </a:r>
          </a:p>
          <a:p>
            <a:pPr>
              <a:defRPr/>
            </a:pPr>
            <a:r>
              <a:rPr lang="it-IT" sz="5400" dirty="0" smtClean="0"/>
              <a:t>inspirare </a:t>
            </a:r>
            <a:r>
              <a:rPr lang="it-IT" sz="5400" dirty="0"/>
              <a:t>lentamente e completamente</a:t>
            </a:r>
          </a:p>
          <a:p>
            <a:pPr>
              <a:defRPr/>
            </a:pPr>
            <a:r>
              <a:rPr lang="it-IT" sz="5400" dirty="0" smtClean="0"/>
              <a:t>pausa</a:t>
            </a:r>
            <a:endParaRPr lang="it-IT" sz="5400" dirty="0"/>
          </a:p>
          <a:p>
            <a:pPr>
              <a:defRPr/>
            </a:pPr>
            <a:r>
              <a:rPr lang="it-IT" sz="5400" dirty="0"/>
              <a:t>espirare a piccoli sbuffi, con pause di un tempo bloccando momentaneamente l’uscita dell’aria, fino all’esaurimento dell’aria inspirata.</a:t>
            </a:r>
          </a:p>
          <a:p>
            <a:pPr>
              <a:defRPr/>
            </a:pPr>
            <a:r>
              <a:rPr lang="it-IT" sz="5400" i="1" dirty="0" smtClean="0"/>
              <a:t>Compiere </a:t>
            </a:r>
            <a:r>
              <a:rPr lang="it-IT" sz="5400" i="1" dirty="0"/>
              <a:t>un atto respiratorio normale</a:t>
            </a:r>
            <a:r>
              <a:rPr lang="it-IT" sz="5400" dirty="0"/>
              <a:t> e quindi ripetere l’esercizio.</a:t>
            </a:r>
          </a:p>
          <a:p>
            <a:pPr marL="0" indent="0">
              <a:buFont typeface="Wingdings" pitchFamily="2" charset="2"/>
              <a:buNone/>
              <a:defRPr/>
            </a:pPr>
            <a:r>
              <a:rPr lang="it-IT" sz="5400" dirty="0"/>
              <a:t> </a:t>
            </a:r>
            <a:r>
              <a:rPr lang="it-IT" sz="5400" dirty="0" smtClean="0"/>
              <a:t>Ripetere </a:t>
            </a:r>
            <a:r>
              <a:rPr lang="it-IT" sz="5400" dirty="0"/>
              <a:t>5 volte.</a:t>
            </a:r>
          </a:p>
          <a:p>
            <a:pPr marL="0" indent="0">
              <a:buNone/>
            </a:pPr>
            <a:endParaRPr lang="it-IT" dirty="0"/>
          </a:p>
        </p:txBody>
      </p:sp>
    </p:spTree>
    <p:extLst>
      <p:ext uri="{BB962C8B-B14F-4D97-AF65-F5344CB8AC3E}">
        <p14:creationId xmlns:p14="http://schemas.microsoft.com/office/powerpoint/2010/main" val="549635400"/>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70C0"/>
                </a:solidFill>
              </a:rPr>
              <a:t>Esercitiamoci</a:t>
            </a:r>
            <a:endParaRPr lang="it-IT" dirty="0">
              <a:solidFill>
                <a:srgbClr val="0070C0"/>
              </a:solidFill>
            </a:endParaRPr>
          </a:p>
        </p:txBody>
      </p:sp>
      <p:sp>
        <p:nvSpPr>
          <p:cNvPr id="3" name="Segnaposto testo 2"/>
          <p:cNvSpPr>
            <a:spLocks noGrp="1"/>
          </p:cNvSpPr>
          <p:nvPr>
            <p:ph type="body" idx="1"/>
          </p:nvPr>
        </p:nvSpPr>
        <p:spPr/>
        <p:txBody>
          <a:bodyPr/>
          <a:lstStyle/>
          <a:p>
            <a:r>
              <a:rPr lang="it-IT" dirty="0" smtClean="0"/>
              <a:t>Laboratorio respirazione </a:t>
            </a:r>
            <a:endParaRPr lang="it-IT" dirty="0"/>
          </a:p>
        </p:txBody>
      </p:sp>
    </p:spTree>
    <p:extLst>
      <p:ext uri="{BB962C8B-B14F-4D97-AF65-F5344CB8AC3E}">
        <p14:creationId xmlns:p14="http://schemas.microsoft.com/office/powerpoint/2010/main" val="271238513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9600" b="1" dirty="0" smtClean="0">
                <a:solidFill>
                  <a:srgbClr val="0070C0"/>
                </a:solidFill>
              </a:rPr>
              <a:t>La sincronizzazione del respiro</a:t>
            </a:r>
            <a:endParaRPr lang="it-IT" sz="9600" b="1" dirty="0">
              <a:solidFill>
                <a:srgbClr val="0070C0"/>
              </a:solidFill>
            </a:endParaRPr>
          </a:p>
        </p:txBody>
      </p:sp>
      <p:sp>
        <p:nvSpPr>
          <p:cNvPr id="3" name="Segnaposto testo 2"/>
          <p:cNvSpPr>
            <a:spLocks noGrp="1"/>
          </p:cNvSpPr>
          <p:nvPr>
            <p:ph type="body" idx="1"/>
          </p:nvPr>
        </p:nvSpPr>
        <p:spPr/>
        <p:txBody>
          <a:bodyPr>
            <a:normAutofit/>
          </a:bodyPr>
          <a:lstStyle/>
          <a:p>
            <a:r>
              <a:rPr lang="it-IT" sz="8000" dirty="0" smtClean="0"/>
              <a:t>Le poesie </a:t>
            </a:r>
            <a:r>
              <a:rPr lang="it-IT" sz="8000" dirty="0" err="1" smtClean="0"/>
              <a:t>Tang</a:t>
            </a:r>
            <a:endParaRPr lang="it-IT" sz="8000" dirty="0"/>
          </a:p>
        </p:txBody>
      </p:sp>
    </p:spTree>
    <p:extLst>
      <p:ext uri="{BB962C8B-B14F-4D97-AF65-F5344CB8AC3E}">
        <p14:creationId xmlns:p14="http://schemas.microsoft.com/office/powerpoint/2010/main" val="1347617114"/>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p:nvPr>
        </p:nvSpPr>
        <p:spPr/>
        <p:txBody>
          <a:bodyPr/>
          <a:lstStyle/>
          <a:p>
            <a:pPr algn="ctr"/>
            <a:r>
              <a:rPr lang="it-IT" sz="7200" b="1" dirty="0" smtClean="0">
                <a:solidFill>
                  <a:srgbClr val="0070C0"/>
                </a:solidFill>
              </a:rPr>
              <a:t>NON POSSIAMO NON COMUNICARE</a:t>
            </a:r>
          </a:p>
          <a:p>
            <a:pPr algn="just" eaLnBrk="1" hangingPunct="1">
              <a:lnSpc>
                <a:spcPct val="90000"/>
              </a:lnSpc>
              <a:defRPr/>
            </a:pPr>
            <a:endParaRPr lang="it-IT" sz="5400" dirty="0" smtClean="0"/>
          </a:p>
          <a:p>
            <a:pPr algn="just" eaLnBrk="1" hangingPunct="1">
              <a:lnSpc>
                <a:spcPct val="90000"/>
              </a:lnSpc>
              <a:defRPr/>
            </a:pPr>
            <a:r>
              <a:rPr lang="it-IT" sz="5400" dirty="0" smtClean="0"/>
              <a:t>Anche </a:t>
            </a:r>
            <a:r>
              <a:rPr lang="it-IT" sz="5400" dirty="0"/>
              <a:t>se scegliessimo l’immobilità e il silenzio assoluti il nostro corpo parlerebbe per noi.</a:t>
            </a:r>
          </a:p>
          <a:p>
            <a:pPr eaLnBrk="1" hangingPunct="1">
              <a:lnSpc>
                <a:spcPct val="90000"/>
              </a:lnSpc>
              <a:buFont typeface="Wingdings" pitchFamily="2" charset="2"/>
              <a:buNone/>
              <a:defRPr/>
            </a:pPr>
            <a:endParaRPr lang="it-IT" sz="5400" i="1" dirty="0"/>
          </a:p>
          <a:p>
            <a:pPr eaLnBrk="1" hangingPunct="1">
              <a:lnSpc>
                <a:spcPct val="90000"/>
              </a:lnSpc>
              <a:buFont typeface="Wingdings" pitchFamily="2" charset="2"/>
              <a:buNone/>
              <a:defRPr/>
            </a:pPr>
            <a:r>
              <a:rPr lang="it-IT" sz="4400" i="1" dirty="0"/>
              <a:t>(</a:t>
            </a:r>
            <a:r>
              <a:rPr lang="it-IT" sz="4800" i="1" dirty="0"/>
              <a:t>Paul</a:t>
            </a:r>
            <a:r>
              <a:rPr lang="it-IT" sz="2800" i="1" dirty="0"/>
              <a:t> </a:t>
            </a:r>
            <a:r>
              <a:rPr lang="it-IT" sz="4800" i="1" dirty="0" err="1"/>
              <a:t>Watzlawick</a:t>
            </a:r>
            <a:r>
              <a:rPr lang="it-IT" sz="4800" i="1" dirty="0"/>
              <a:t> – psicologo austriaco  «Pragmatica della comunicazione umana» 1967)</a:t>
            </a:r>
          </a:p>
          <a:p>
            <a:endParaRPr lang="it-IT" dirty="0"/>
          </a:p>
        </p:txBody>
      </p:sp>
    </p:spTree>
    <p:extLst>
      <p:ext uri="{BB962C8B-B14F-4D97-AF65-F5344CB8AC3E}">
        <p14:creationId xmlns:p14="http://schemas.microsoft.com/office/powerpoint/2010/main" val="227269310"/>
      </p:ext>
    </p:extLst>
  </p:cSld>
  <p:clrMapOvr>
    <a:masterClrMapping/>
  </p:clrMapOvr>
  <p:transition spd="med"/>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9600" b="1" dirty="0" smtClean="0">
                <a:solidFill>
                  <a:srgbClr val="0070C0"/>
                </a:solidFill>
              </a:rPr>
              <a:t>Le pause </a:t>
            </a:r>
            <a:endParaRPr lang="it-IT" sz="9600" b="1" dirty="0">
              <a:solidFill>
                <a:srgbClr val="0070C0"/>
              </a:solidFill>
            </a:endParaRPr>
          </a:p>
        </p:txBody>
      </p:sp>
      <p:sp>
        <p:nvSpPr>
          <p:cNvPr id="3" name="Segnaposto testo 2"/>
          <p:cNvSpPr>
            <a:spLocks noGrp="1"/>
          </p:cNvSpPr>
          <p:nvPr>
            <p:ph type="body" idx="1"/>
          </p:nvPr>
        </p:nvSpPr>
        <p:spPr/>
        <p:txBody>
          <a:bodyPr>
            <a:normAutofit/>
          </a:bodyPr>
          <a:lstStyle/>
          <a:p>
            <a:r>
              <a:rPr lang="it-IT" sz="8000" dirty="0" smtClean="0"/>
              <a:t>Un uomo morde un cane</a:t>
            </a:r>
            <a:endParaRPr lang="it-IT" sz="8000" dirty="0"/>
          </a:p>
        </p:txBody>
      </p:sp>
    </p:spTree>
    <p:extLst>
      <p:ext uri="{BB962C8B-B14F-4D97-AF65-F5344CB8AC3E}">
        <p14:creationId xmlns:p14="http://schemas.microsoft.com/office/powerpoint/2010/main" val="2277563079"/>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89100" y="952500"/>
            <a:ext cx="21005800" cy="2823087"/>
          </a:xfrm>
        </p:spPr>
        <p:txBody>
          <a:bodyPr>
            <a:normAutofit fontScale="90000"/>
          </a:bodyPr>
          <a:lstStyle/>
          <a:p>
            <a:r>
              <a:rPr lang="it-IT" dirty="0">
                <a:solidFill>
                  <a:srgbClr val="0070C0"/>
                </a:solidFill>
              </a:rPr>
              <a:t>L’articolazione del suono</a:t>
            </a:r>
            <a:br>
              <a:rPr lang="it-IT" dirty="0">
                <a:solidFill>
                  <a:srgbClr val="0070C0"/>
                </a:solidFill>
              </a:rPr>
            </a:br>
            <a:r>
              <a:rPr lang="it-IT" dirty="0">
                <a:solidFill>
                  <a:srgbClr val="0070C0"/>
                </a:solidFill>
              </a:rPr>
              <a:t>le 7 vocali</a:t>
            </a:r>
          </a:p>
        </p:txBody>
      </p:sp>
      <p:sp>
        <p:nvSpPr>
          <p:cNvPr id="3" name="Segnaposto testo 2"/>
          <p:cNvSpPr>
            <a:spLocks noGrp="1"/>
          </p:cNvSpPr>
          <p:nvPr>
            <p:ph type="body" idx="1"/>
          </p:nvPr>
        </p:nvSpPr>
        <p:spPr>
          <a:xfrm>
            <a:off x="1689100" y="3716594"/>
            <a:ext cx="21005800" cy="8729406"/>
          </a:xfrm>
        </p:spPr>
        <p:txBody>
          <a:bodyPr/>
          <a:lstStyle/>
          <a:p>
            <a:endParaRPr lang="it-IT" dirty="0"/>
          </a:p>
        </p:txBody>
      </p:sp>
      <p:pic>
        <p:nvPicPr>
          <p:cNvPr id="4" name="Segnaposto contenuto 7"/>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533833" y="3628103"/>
            <a:ext cx="21119690" cy="9851923"/>
          </a:xfrm>
        </p:spPr>
      </p:pic>
      <p:pic>
        <p:nvPicPr>
          <p:cNvPr id="5" name="Immagin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4335" y="3775587"/>
            <a:ext cx="21296671" cy="8760541"/>
          </a:xfrm>
          <a:prstGeom prst="rect">
            <a:avLst/>
          </a:prstGeom>
        </p:spPr>
      </p:pic>
    </p:spTree>
    <p:extLst>
      <p:ext uri="{BB962C8B-B14F-4D97-AF65-F5344CB8AC3E}">
        <p14:creationId xmlns:p14="http://schemas.microsoft.com/office/powerpoint/2010/main" val="777110246"/>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70C0"/>
                </a:solidFill>
              </a:rPr>
              <a:t>Esercizio di articolazione</a:t>
            </a:r>
            <a:endParaRPr lang="it-IT" dirty="0">
              <a:solidFill>
                <a:srgbClr val="0070C0"/>
              </a:solidFill>
            </a:endParaRPr>
          </a:p>
        </p:txBody>
      </p:sp>
      <p:sp>
        <p:nvSpPr>
          <p:cNvPr id="3" name="Segnaposto testo 2"/>
          <p:cNvSpPr>
            <a:spLocks noGrp="1"/>
          </p:cNvSpPr>
          <p:nvPr>
            <p:ph type="body" idx="1"/>
          </p:nvPr>
        </p:nvSpPr>
        <p:spPr/>
        <p:txBody>
          <a:bodyPr>
            <a:normAutofit/>
          </a:bodyPr>
          <a:lstStyle/>
          <a:p>
            <a:r>
              <a:rPr lang="it-IT" sz="8000" dirty="0" smtClean="0"/>
              <a:t>Brano di Filippo Tommaso Marinetti: «Bombardamento di Adrianopoli»</a:t>
            </a:r>
            <a:endParaRPr lang="it-IT" sz="8000" dirty="0"/>
          </a:p>
        </p:txBody>
      </p:sp>
    </p:spTree>
    <p:extLst>
      <p:ext uri="{BB962C8B-B14F-4D97-AF65-F5344CB8AC3E}">
        <p14:creationId xmlns:p14="http://schemas.microsoft.com/office/powerpoint/2010/main" val="98128227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solidFill>
                  <a:srgbClr val="0070C0"/>
                </a:solidFill>
              </a:rPr>
              <a:t>Esercizi di articolazione</a:t>
            </a:r>
          </a:p>
        </p:txBody>
      </p:sp>
      <p:sp>
        <p:nvSpPr>
          <p:cNvPr id="3" name="Segnaposto testo 2"/>
          <p:cNvSpPr>
            <a:spLocks noGrp="1"/>
          </p:cNvSpPr>
          <p:nvPr>
            <p:ph type="body" idx="1"/>
          </p:nvPr>
        </p:nvSpPr>
        <p:spPr/>
        <p:txBody>
          <a:bodyPr/>
          <a:lstStyle/>
          <a:p>
            <a:pPr>
              <a:defRPr/>
            </a:pPr>
            <a:r>
              <a:rPr lang="it-IT" dirty="0"/>
              <a:t>Esercitarsi con il triangolo vocalico avanti e indietro</a:t>
            </a:r>
          </a:p>
          <a:p>
            <a:pPr>
              <a:defRPr/>
            </a:pPr>
            <a:r>
              <a:rPr lang="it-IT" dirty="0"/>
              <a:t>Lettura </a:t>
            </a:r>
            <a:r>
              <a:rPr lang="it-IT" dirty="0" smtClean="0"/>
              <a:t>sillabata</a:t>
            </a:r>
          </a:p>
          <a:p>
            <a:pPr>
              <a:defRPr/>
            </a:pPr>
            <a:r>
              <a:rPr lang="it-IT" dirty="0" smtClean="0"/>
              <a:t>Lettura solo vocali</a:t>
            </a:r>
            <a:endParaRPr lang="it-IT" dirty="0"/>
          </a:p>
          <a:p>
            <a:pPr>
              <a:defRPr/>
            </a:pPr>
            <a:r>
              <a:rPr lang="it-IT" dirty="0"/>
              <a:t>Lettura con matita tra i denti</a:t>
            </a:r>
          </a:p>
          <a:p>
            <a:pPr>
              <a:defRPr/>
            </a:pPr>
            <a:r>
              <a:rPr lang="it-IT" dirty="0"/>
              <a:t>Registrarsi prima e dopo aver fatto gli esercizi per notare la differenza</a:t>
            </a:r>
          </a:p>
          <a:p>
            <a:endParaRPr lang="it-IT" dirty="0"/>
          </a:p>
        </p:txBody>
      </p:sp>
    </p:spTree>
    <p:extLst>
      <p:ext uri="{BB962C8B-B14F-4D97-AF65-F5344CB8AC3E}">
        <p14:creationId xmlns:p14="http://schemas.microsoft.com/office/powerpoint/2010/main" val="1429103044"/>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3">
            <a:alphaModFix amt="6460"/>
          </a:blip>
          <a:srcRect l="7820" r="15476" b="44120"/>
          <a:stretch>
            <a:fillRect/>
          </a:stretch>
        </p:blipFill>
        <p:spPr>
          <a:xfrm>
            <a:off x="-23190" y="8442715"/>
            <a:ext cx="24430379" cy="5425838"/>
          </a:xfrm>
          <a:prstGeom prst="rect">
            <a:avLst/>
          </a:prstGeom>
          <a:ln w="12700">
            <a:miter lim="400000"/>
          </a:ln>
        </p:spPr>
      </p:pic>
      <p:sp>
        <p:nvSpPr>
          <p:cNvPr id="45" name="Shape 45"/>
          <p:cNvSpPr>
            <a:spLocks noGrp="1"/>
          </p:cNvSpPr>
          <p:nvPr>
            <p:ph type="title" idx="4294967295"/>
          </p:nvPr>
        </p:nvSpPr>
        <p:spPr>
          <a:xfrm>
            <a:off x="304800" y="86608"/>
            <a:ext cx="20828001" cy="1494236"/>
          </a:xfrm>
          <a:prstGeom prst="rect">
            <a:avLst/>
          </a:prstGeom>
        </p:spPr>
        <p:txBody>
          <a:bodyPr anchor="b"/>
          <a:lstStyle>
            <a:lvl1pPr algn="l">
              <a:defRPr sz="8800">
                <a:solidFill>
                  <a:srgbClr val="002452"/>
                </a:solidFill>
              </a:defRPr>
            </a:lvl1pPr>
          </a:lstStyle>
          <a:p>
            <a:pPr lvl="0">
              <a:defRPr sz="1800">
                <a:solidFill>
                  <a:srgbClr val="000000"/>
                </a:solidFill>
              </a:defRPr>
            </a:pPr>
            <a:r>
              <a:rPr lang="it-IT" sz="8100" dirty="0"/>
              <a:t>  </a:t>
            </a:r>
            <a:r>
              <a:rPr lang="it-IT" sz="8100" b="1" dirty="0">
                <a:solidFill>
                  <a:srgbClr val="0070C0"/>
                </a:solidFill>
              </a:rPr>
              <a:t>I tre </a:t>
            </a:r>
            <a:r>
              <a:rPr lang="it-IT" sz="8100" b="1" dirty="0" smtClean="0">
                <a:solidFill>
                  <a:srgbClr val="0070C0"/>
                </a:solidFill>
              </a:rPr>
              <a:t>codici della comunicazione  </a:t>
            </a:r>
            <a:endParaRPr b="1" dirty="0">
              <a:solidFill>
                <a:srgbClr val="0070C0"/>
              </a:solidFill>
            </a:endParaRPr>
          </a:p>
        </p:txBody>
      </p:sp>
      <p:graphicFrame>
        <p:nvGraphicFramePr>
          <p:cNvPr id="5" name="Object 2">
            <a:extLst>
              <a:ext uri="{FF2B5EF4-FFF2-40B4-BE49-F238E27FC236}">
                <a16:creationId xmlns="" xmlns:a16="http://schemas.microsoft.com/office/drawing/2014/main" id="{6FA00CF1-AA09-DE45-2286-D3E6ADF86077}"/>
              </a:ext>
            </a:extLst>
          </p:cNvPr>
          <p:cNvGraphicFramePr>
            <a:graphicFrameLocks noChangeAspect="1"/>
          </p:cNvGraphicFramePr>
          <p:nvPr/>
        </p:nvGraphicFramePr>
        <p:xfrm>
          <a:off x="6719392" y="3977689"/>
          <a:ext cx="11518901" cy="6480174"/>
        </p:xfrm>
        <a:graphic>
          <a:graphicData uri="http://schemas.openxmlformats.org/presentationml/2006/ole">
            <mc:AlternateContent xmlns:mc="http://schemas.openxmlformats.org/markup-compatibility/2006">
              <mc:Choice xmlns:v="urn:schemas-microsoft-com:vml" Requires="v">
                <p:oleObj spid="_x0000_s4124" r:id="rId4" imgW="5760000" imgH="3240000" progId="">
                  <p:embed/>
                </p:oleObj>
              </mc:Choice>
              <mc:Fallback>
                <p:oleObj r:id="rId4" imgW="5760000" imgH="32400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19392" y="3977689"/>
                        <a:ext cx="11518901" cy="6480174"/>
                      </a:xfrm>
                      <a:prstGeom prst="rect">
                        <a:avLst/>
                      </a:prstGeom>
                      <a:noFill/>
                      <a:effectLst/>
                      <a:extLst>
                        <a:ext uri="{909E8E84-426E-40DD-AFC4-6F175D3DCCD1}">
                          <a14:hiddenFill xmlns:a14="http://schemas.microsoft.com/office/drawing/2010/main">
                            <a:blipFill dpi="0" rotWithShape="0">
                              <a:blip/>
                              <a:srcRect/>
                              <a:stretch>
                                <a:fillRect/>
                              </a:stretch>
                            </a:blip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6" name="Text Box 3">
            <a:extLst>
              <a:ext uri="{FF2B5EF4-FFF2-40B4-BE49-F238E27FC236}">
                <a16:creationId xmlns="" xmlns:a16="http://schemas.microsoft.com/office/drawing/2014/main" id="{4AA0A96D-15A0-E473-43A3-E253B3595AF0}"/>
              </a:ext>
            </a:extLst>
          </p:cNvPr>
          <p:cNvSpPr txBox="1">
            <a:spLocks noChangeArrowheads="1"/>
          </p:cNvSpPr>
          <p:nvPr/>
        </p:nvSpPr>
        <p:spPr bwMode="auto">
          <a:xfrm>
            <a:off x="3477720" y="3615730"/>
            <a:ext cx="5759451" cy="2219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r>
              <a:rPr lang="en-GB" altLang="it-IT" sz="4300" dirty="0" smtClean="0">
                <a:solidFill>
                  <a:srgbClr val="000000"/>
                </a:solidFill>
              </a:rPr>
              <a:t>55%</a:t>
            </a:r>
            <a:endParaRPr lang="en-GB" altLang="it-IT" sz="4300" dirty="0">
              <a:solidFill>
                <a:srgbClr val="000000"/>
              </a:solidFill>
            </a:endParaRPr>
          </a:p>
          <a:p>
            <a:pPr algn="ctr" eaLnBrk="1"/>
            <a:r>
              <a:rPr lang="en-GB" altLang="it-IT" sz="4300" b="1" dirty="0">
                <a:solidFill>
                  <a:srgbClr val="000000"/>
                </a:solidFill>
              </a:rPr>
              <a:t>COMUNICAZIONE NON VERBALE</a:t>
            </a:r>
          </a:p>
          <a:p>
            <a:pPr algn="ctr" eaLnBrk="1"/>
            <a:endParaRPr lang="en-GB" altLang="it-IT" sz="4300" dirty="0">
              <a:solidFill>
                <a:srgbClr val="000000"/>
              </a:solidFill>
            </a:endParaRPr>
          </a:p>
        </p:txBody>
      </p:sp>
      <p:sp>
        <p:nvSpPr>
          <p:cNvPr id="7" name="Text Box 4">
            <a:extLst>
              <a:ext uri="{FF2B5EF4-FFF2-40B4-BE49-F238E27FC236}">
                <a16:creationId xmlns="" xmlns:a16="http://schemas.microsoft.com/office/drawing/2014/main" id="{C606D10A-61C3-273C-D999-F18DB2FDA622}"/>
              </a:ext>
            </a:extLst>
          </p:cNvPr>
          <p:cNvSpPr txBox="1">
            <a:spLocks noChangeArrowheads="1"/>
          </p:cNvSpPr>
          <p:nvPr/>
        </p:nvSpPr>
        <p:spPr bwMode="auto">
          <a:xfrm>
            <a:off x="15358591" y="3256954"/>
            <a:ext cx="5400675" cy="153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r>
              <a:rPr lang="en-GB" altLang="it-IT" sz="4300" dirty="0" smtClean="0">
                <a:solidFill>
                  <a:srgbClr val="000000"/>
                </a:solidFill>
              </a:rPr>
              <a:t>38%</a:t>
            </a:r>
            <a:endParaRPr lang="en-GB" altLang="it-IT" sz="4300" dirty="0">
              <a:solidFill>
                <a:srgbClr val="000000"/>
              </a:solidFill>
            </a:endParaRPr>
          </a:p>
          <a:p>
            <a:pPr algn="ctr" eaLnBrk="1"/>
            <a:r>
              <a:rPr lang="en-GB" altLang="it-IT" sz="4300" b="1" dirty="0" smtClean="0">
                <a:solidFill>
                  <a:srgbClr val="000000"/>
                </a:solidFill>
              </a:rPr>
              <a:t>COMUNICAZIONE PARAVERBALE</a:t>
            </a:r>
            <a:endParaRPr lang="en-GB" altLang="it-IT" sz="4300" b="1" dirty="0">
              <a:solidFill>
                <a:srgbClr val="000000"/>
              </a:solidFill>
            </a:endParaRPr>
          </a:p>
        </p:txBody>
      </p:sp>
      <p:sp>
        <p:nvSpPr>
          <p:cNvPr id="8" name="Text Box 5">
            <a:extLst>
              <a:ext uri="{FF2B5EF4-FFF2-40B4-BE49-F238E27FC236}">
                <a16:creationId xmlns="" xmlns:a16="http://schemas.microsoft.com/office/drawing/2014/main" id="{D0F31036-528E-12A6-D211-DA8041EA7916}"/>
              </a:ext>
            </a:extLst>
          </p:cNvPr>
          <p:cNvSpPr txBox="1">
            <a:spLocks noChangeArrowheads="1"/>
          </p:cNvSpPr>
          <p:nvPr/>
        </p:nvSpPr>
        <p:spPr bwMode="auto">
          <a:xfrm>
            <a:off x="16079296" y="8295699"/>
            <a:ext cx="5038725" cy="1539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r>
              <a:rPr lang="en-GB" altLang="it-IT" sz="4300" dirty="0" smtClean="0">
                <a:solidFill>
                  <a:srgbClr val="000000"/>
                </a:solidFill>
              </a:rPr>
              <a:t>7%</a:t>
            </a:r>
            <a:endParaRPr lang="en-GB" altLang="it-IT" sz="4300" dirty="0">
              <a:solidFill>
                <a:srgbClr val="000000"/>
              </a:solidFill>
            </a:endParaRPr>
          </a:p>
          <a:p>
            <a:pPr algn="ctr" eaLnBrk="1"/>
            <a:r>
              <a:rPr lang="en-GB" altLang="it-IT" sz="4300" b="1" dirty="0">
                <a:solidFill>
                  <a:srgbClr val="000000"/>
                </a:solidFill>
              </a:rPr>
              <a:t>COMUNICAZIONE VERBALE</a:t>
            </a:r>
          </a:p>
        </p:txBody>
      </p:sp>
      <p:sp>
        <p:nvSpPr>
          <p:cNvPr id="10" name="Text Box 3">
            <a:extLst>
              <a:ext uri="{FF2B5EF4-FFF2-40B4-BE49-F238E27FC236}">
                <a16:creationId xmlns="" xmlns:a16="http://schemas.microsoft.com/office/drawing/2014/main" id="{D913A209-6B00-35F5-D184-AD511E2C5DFA}"/>
              </a:ext>
            </a:extLst>
          </p:cNvPr>
          <p:cNvSpPr txBox="1">
            <a:spLocks noChangeArrowheads="1"/>
          </p:cNvSpPr>
          <p:nvPr/>
        </p:nvSpPr>
        <p:spPr bwMode="auto">
          <a:xfrm>
            <a:off x="796220" y="10045956"/>
            <a:ext cx="7871549" cy="2219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r>
              <a:rPr lang="en-GB" altLang="it-IT" sz="4300" i="1" dirty="0" smtClean="0">
                <a:solidFill>
                  <a:srgbClr val="000000"/>
                </a:solidFill>
              </a:rPr>
              <a:t>93% </a:t>
            </a:r>
            <a:r>
              <a:rPr lang="en-GB" altLang="it-IT" sz="4300" i="1" dirty="0" err="1">
                <a:solidFill>
                  <a:srgbClr val="000000"/>
                </a:solidFill>
              </a:rPr>
              <a:t>aspetti</a:t>
            </a:r>
            <a:r>
              <a:rPr lang="en-GB" altLang="it-IT" sz="4300" i="1" dirty="0">
                <a:solidFill>
                  <a:srgbClr val="000000"/>
                </a:solidFill>
              </a:rPr>
              <a:t> </a:t>
            </a:r>
            <a:r>
              <a:rPr lang="en-GB" altLang="it-IT" sz="4300" i="1" dirty="0" err="1">
                <a:solidFill>
                  <a:srgbClr val="000000"/>
                </a:solidFill>
              </a:rPr>
              <a:t>extralinguistici</a:t>
            </a:r>
            <a:endParaRPr lang="en-GB" altLang="it-IT" sz="4300" i="1" dirty="0">
              <a:solidFill>
                <a:srgbClr val="000000"/>
              </a:solidFill>
            </a:endParaRPr>
          </a:p>
          <a:p>
            <a:pPr algn="ctr" eaLnBrk="1"/>
            <a:r>
              <a:rPr lang="en-GB" altLang="it-IT" sz="4300" i="1" dirty="0">
                <a:solidFill>
                  <a:srgbClr val="000000"/>
                </a:solidFill>
              </a:rPr>
              <a:t>(</a:t>
            </a:r>
            <a:r>
              <a:rPr lang="it-IT" sz="4300" i="1" dirty="0">
                <a:solidFill>
                  <a:srgbClr val="000000"/>
                </a:solidFill>
              </a:rPr>
              <a:t>antropologo Albert </a:t>
            </a:r>
            <a:r>
              <a:rPr lang="it-IT" sz="4300" i="1" dirty="0" err="1">
                <a:solidFill>
                  <a:srgbClr val="000000"/>
                </a:solidFill>
              </a:rPr>
              <a:t>Mehrabian</a:t>
            </a:r>
            <a:r>
              <a:rPr lang="en-GB" sz="4300" i="1" dirty="0">
                <a:solidFill>
                  <a:srgbClr val="000000"/>
                </a:solidFill>
              </a:rPr>
              <a:t>)</a:t>
            </a:r>
            <a:endParaRPr lang="en-GB" altLang="it-IT" sz="4300" i="1" dirty="0">
              <a:solidFill>
                <a:srgbClr val="000000"/>
              </a:solidFill>
            </a:endParaRPr>
          </a:p>
          <a:p>
            <a:pPr algn="ctr" eaLnBrk="1"/>
            <a:endParaRPr lang="en-GB" altLang="it-IT" sz="4300" dirty="0">
              <a:solidFill>
                <a:srgbClr val="000000"/>
              </a:solidFill>
            </a:endParaRPr>
          </a:p>
        </p:txBody>
      </p:sp>
    </p:spTree>
    <p:extLst>
      <p:ext uri="{BB962C8B-B14F-4D97-AF65-F5344CB8AC3E}">
        <p14:creationId xmlns:p14="http://schemas.microsoft.com/office/powerpoint/2010/main" val="1330906267"/>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689100" y="952500"/>
            <a:ext cx="21005800" cy="1702210"/>
          </a:xfrm>
        </p:spPr>
        <p:txBody>
          <a:bodyPr>
            <a:normAutofit/>
          </a:bodyPr>
          <a:lstStyle/>
          <a:p>
            <a:r>
              <a:rPr lang="it-IT" sz="7200" b="1" dirty="0" smtClean="0">
                <a:solidFill>
                  <a:srgbClr val="0070C0"/>
                </a:solidFill>
              </a:rPr>
              <a:t>Comunicazione non verbale</a:t>
            </a:r>
            <a:endParaRPr lang="it-IT" sz="7200" b="1" dirty="0">
              <a:solidFill>
                <a:srgbClr val="0070C0"/>
              </a:solidFill>
            </a:endParaRPr>
          </a:p>
        </p:txBody>
      </p:sp>
      <p:sp>
        <p:nvSpPr>
          <p:cNvPr id="3" name="Segnaposto testo 2"/>
          <p:cNvSpPr>
            <a:spLocks noGrp="1"/>
          </p:cNvSpPr>
          <p:nvPr>
            <p:ph type="body" idx="1"/>
          </p:nvPr>
        </p:nvSpPr>
        <p:spPr/>
        <p:txBody>
          <a:bodyPr>
            <a:normAutofit fontScale="85000" lnSpcReduction="20000"/>
          </a:bodyPr>
          <a:lstStyle/>
          <a:p>
            <a:pPr eaLnBrk="1" hangingPunct="1">
              <a:lnSpc>
                <a:spcPct val="90000"/>
              </a:lnSpc>
              <a:buFont typeface="Wingdings" pitchFamily="2" charset="2"/>
              <a:buNone/>
              <a:defRPr/>
            </a:pPr>
            <a:r>
              <a:rPr lang="it-IT" sz="5400" dirty="0" smtClean="0"/>
              <a:t>  </a:t>
            </a:r>
            <a:r>
              <a:rPr lang="it-IT" sz="5400" b="1" dirty="0" smtClean="0"/>
              <a:t> Sguardo</a:t>
            </a:r>
            <a:r>
              <a:rPr lang="it-IT" sz="5400" dirty="0"/>
              <a:t>	</a:t>
            </a:r>
          </a:p>
          <a:p>
            <a:pPr eaLnBrk="1" hangingPunct="1">
              <a:lnSpc>
                <a:spcPct val="90000"/>
              </a:lnSpc>
              <a:buFont typeface="Wingdings" pitchFamily="2" charset="2"/>
              <a:buNone/>
              <a:defRPr/>
            </a:pPr>
            <a:r>
              <a:rPr lang="it-IT" sz="5400" dirty="0"/>
              <a:t>	</a:t>
            </a:r>
            <a:r>
              <a:rPr lang="it-IT" sz="5400" b="1" dirty="0"/>
              <a:t>Espressione del volto</a:t>
            </a:r>
          </a:p>
          <a:p>
            <a:pPr eaLnBrk="1" hangingPunct="1">
              <a:lnSpc>
                <a:spcPct val="90000"/>
              </a:lnSpc>
              <a:buFont typeface="Wingdings" pitchFamily="2" charset="2"/>
              <a:buNone/>
              <a:defRPr/>
            </a:pPr>
            <a:r>
              <a:rPr lang="it-IT" sz="5400" b="1" dirty="0"/>
              <a:t>	Postura		</a:t>
            </a:r>
          </a:p>
          <a:p>
            <a:pPr eaLnBrk="1" hangingPunct="1">
              <a:lnSpc>
                <a:spcPct val="90000"/>
              </a:lnSpc>
              <a:buFont typeface="Wingdings" pitchFamily="2" charset="2"/>
              <a:buNone/>
              <a:defRPr/>
            </a:pPr>
            <a:r>
              <a:rPr lang="it-IT" sz="5400" b="1" dirty="0"/>
              <a:t>	Gesti</a:t>
            </a:r>
          </a:p>
          <a:p>
            <a:pPr eaLnBrk="1" hangingPunct="1">
              <a:lnSpc>
                <a:spcPct val="90000"/>
              </a:lnSpc>
              <a:buFont typeface="Wingdings" pitchFamily="2" charset="2"/>
              <a:buNone/>
              <a:defRPr/>
            </a:pPr>
            <a:r>
              <a:rPr lang="it-IT" sz="5400" b="1" dirty="0"/>
              <a:t>	</a:t>
            </a:r>
            <a:r>
              <a:rPr lang="it-IT" sz="5400" b="1" dirty="0" smtClean="0"/>
              <a:t>Abbigliamento							</a:t>
            </a:r>
            <a:endParaRPr lang="it-IT" sz="5400" b="1" dirty="0"/>
          </a:p>
          <a:p>
            <a:pPr eaLnBrk="1" hangingPunct="1">
              <a:lnSpc>
                <a:spcPct val="90000"/>
              </a:lnSpc>
              <a:buFont typeface="Wingdings" pitchFamily="2" charset="2"/>
              <a:buNone/>
              <a:defRPr/>
            </a:pPr>
            <a:r>
              <a:rPr lang="it-IT" sz="5400" b="1" dirty="0"/>
              <a:t>	Cura dell’aspetto</a:t>
            </a:r>
          </a:p>
          <a:p>
            <a:pPr eaLnBrk="1" hangingPunct="1">
              <a:lnSpc>
                <a:spcPct val="90000"/>
              </a:lnSpc>
              <a:buFont typeface="Wingdings" pitchFamily="2" charset="2"/>
              <a:buNone/>
              <a:defRPr/>
            </a:pPr>
            <a:r>
              <a:rPr lang="it-IT" sz="5400" b="1" dirty="0"/>
              <a:t>	Respiro</a:t>
            </a:r>
          </a:p>
          <a:p>
            <a:pPr eaLnBrk="1" hangingPunct="1">
              <a:lnSpc>
                <a:spcPct val="90000"/>
              </a:lnSpc>
              <a:buFont typeface="Wingdings" pitchFamily="2" charset="2"/>
              <a:buNone/>
              <a:defRPr/>
            </a:pPr>
            <a:r>
              <a:rPr lang="it-IT" sz="5400" b="1" dirty="0"/>
              <a:t>	Prossemica</a:t>
            </a:r>
          </a:p>
          <a:p>
            <a:endParaRPr lang="it-IT" dirty="0"/>
          </a:p>
        </p:txBody>
      </p:sp>
      <p:sp>
        <p:nvSpPr>
          <p:cNvPr id="4" name="AutoShape 4"/>
          <p:cNvSpPr>
            <a:spLocks noChangeArrowheads="1"/>
          </p:cNvSpPr>
          <p:nvPr/>
        </p:nvSpPr>
        <p:spPr bwMode="auto">
          <a:xfrm>
            <a:off x="10795819" y="6194322"/>
            <a:ext cx="3864078" cy="1079177"/>
          </a:xfrm>
          <a:prstGeom prst="rightArrow">
            <a:avLst>
              <a:gd name="adj1" fmla="val 50000"/>
              <a:gd name="adj2"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2" tIns="45718" rIns="91422" bIns="45718" anchor="ctr"/>
          <a:lstStyle/>
          <a:p>
            <a:endParaRPr lang="it-IT"/>
          </a:p>
        </p:txBody>
      </p:sp>
      <p:sp>
        <p:nvSpPr>
          <p:cNvPr id="5" name="Rettangolo 4"/>
          <p:cNvSpPr/>
          <p:nvPr/>
        </p:nvSpPr>
        <p:spPr>
          <a:xfrm>
            <a:off x="14659897" y="6442502"/>
            <a:ext cx="5692877" cy="830997"/>
          </a:xfrm>
          <a:prstGeom prst="rect">
            <a:avLst/>
          </a:prstGeom>
        </p:spPr>
        <p:txBody>
          <a:bodyPr wrap="square">
            <a:spAutoFit/>
          </a:bodyPr>
          <a:lstStyle/>
          <a:p>
            <a:pPr lvl="2">
              <a:buFont typeface="Wingdings" pitchFamily="2" charset="2"/>
              <a:buNone/>
              <a:defRPr/>
            </a:pPr>
            <a:r>
              <a:rPr lang="it-IT" sz="4800" b="1" dirty="0" smtClean="0">
                <a:solidFill>
                  <a:srgbClr val="002060"/>
                </a:solidFill>
              </a:rPr>
              <a:t>Impatto visivo</a:t>
            </a:r>
            <a:endParaRPr lang="it-IT" sz="4800" b="1" dirty="0">
              <a:solidFill>
                <a:srgbClr val="002060"/>
              </a:solidFill>
            </a:endParaRPr>
          </a:p>
        </p:txBody>
      </p:sp>
    </p:spTree>
    <p:extLst>
      <p:ext uri="{BB962C8B-B14F-4D97-AF65-F5344CB8AC3E}">
        <p14:creationId xmlns:p14="http://schemas.microsoft.com/office/powerpoint/2010/main" val="1460122398"/>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45" name="Shape 45"/>
          <p:cNvSpPr>
            <a:spLocks noGrp="1"/>
          </p:cNvSpPr>
          <p:nvPr>
            <p:ph type="title"/>
          </p:nvPr>
        </p:nvSpPr>
        <p:spPr>
          <a:xfrm>
            <a:off x="1689105" y="952500"/>
            <a:ext cx="21005800" cy="1282700"/>
          </a:xfrm>
          <a:prstGeom prst="rect">
            <a:avLst/>
          </a:prstGeom>
        </p:spPr>
        <p:txBody>
          <a:bodyPr anchor="b">
            <a:normAutofit/>
          </a:bodyPr>
          <a:lstStyle>
            <a:lvl1pPr algn="l">
              <a:defRPr sz="8800">
                <a:solidFill>
                  <a:srgbClr val="002452"/>
                </a:solidFill>
              </a:defRPr>
            </a:lvl1pPr>
          </a:lstStyle>
          <a:p>
            <a:pPr lvl="0" algn="ctr">
              <a:defRPr sz="1800">
                <a:solidFill>
                  <a:srgbClr val="000000"/>
                </a:solidFill>
              </a:defRPr>
            </a:pPr>
            <a:r>
              <a:rPr lang="it-IT" sz="7100" b="1" dirty="0">
                <a:solidFill>
                  <a:srgbClr val="0070C0"/>
                </a:solidFill>
              </a:rPr>
              <a:t>Comunicazione </a:t>
            </a:r>
            <a:r>
              <a:rPr lang="it-IT" sz="7100" b="1" dirty="0" err="1">
                <a:solidFill>
                  <a:srgbClr val="0070C0"/>
                </a:solidFill>
              </a:rPr>
              <a:t>paraverbale</a:t>
            </a:r>
            <a:endParaRPr sz="7100" b="1" dirty="0">
              <a:solidFill>
                <a:srgbClr val="0070C0"/>
              </a:solidFill>
            </a:endParaRPr>
          </a:p>
        </p:txBody>
      </p:sp>
      <p:sp>
        <p:nvSpPr>
          <p:cNvPr id="2" name="Segnaposto testo 1"/>
          <p:cNvSpPr>
            <a:spLocks noGrp="1"/>
          </p:cNvSpPr>
          <p:nvPr>
            <p:ph type="body" idx="1"/>
          </p:nvPr>
        </p:nvSpPr>
        <p:spPr/>
        <p:txBody>
          <a:bodyPr>
            <a:noAutofit/>
          </a:bodyPr>
          <a:lstStyle/>
          <a:p>
            <a:pPr lvl="2">
              <a:buFont typeface="Wingdings" pitchFamily="2" charset="2"/>
              <a:buNone/>
              <a:defRPr/>
            </a:pPr>
            <a:r>
              <a:rPr lang="it-IT" sz="4800" b="1" dirty="0"/>
              <a:t>Tono		</a:t>
            </a:r>
          </a:p>
          <a:p>
            <a:pPr lvl="2">
              <a:buFont typeface="Wingdings" pitchFamily="2" charset="2"/>
              <a:buNone/>
              <a:defRPr/>
            </a:pPr>
            <a:r>
              <a:rPr lang="it-IT" sz="4800" b="1" dirty="0"/>
              <a:t>Volume</a:t>
            </a:r>
          </a:p>
          <a:p>
            <a:pPr lvl="2">
              <a:buFont typeface="Wingdings" pitchFamily="2" charset="2"/>
              <a:buNone/>
              <a:defRPr/>
            </a:pPr>
            <a:r>
              <a:rPr lang="it-IT" sz="4800" b="1" dirty="0"/>
              <a:t>Ritmo / Pause</a:t>
            </a:r>
          </a:p>
          <a:p>
            <a:pPr lvl="2">
              <a:buFont typeface="Wingdings" pitchFamily="2" charset="2"/>
              <a:buNone/>
              <a:defRPr/>
            </a:pPr>
            <a:r>
              <a:rPr lang="it-IT" sz="4800" b="1" dirty="0"/>
              <a:t>Colore											</a:t>
            </a:r>
            <a:r>
              <a:rPr lang="it-IT" sz="4800" b="1" dirty="0" smtClean="0"/>
              <a:t>		</a:t>
            </a:r>
            <a:r>
              <a:rPr lang="it-IT" sz="4800" b="1" dirty="0" smtClean="0">
                <a:solidFill>
                  <a:srgbClr val="002060"/>
                </a:solidFill>
              </a:rPr>
              <a:t>Impatto vocale</a:t>
            </a:r>
          </a:p>
          <a:p>
            <a:pPr lvl="2">
              <a:buFont typeface="Wingdings" pitchFamily="2" charset="2"/>
              <a:buNone/>
              <a:defRPr/>
            </a:pPr>
            <a:r>
              <a:rPr lang="it-IT" sz="4800" b="1" dirty="0" smtClean="0"/>
              <a:t>Dizione											</a:t>
            </a:r>
          </a:p>
          <a:p>
            <a:pPr lvl="2">
              <a:buFont typeface="Wingdings" pitchFamily="2" charset="2"/>
              <a:buNone/>
              <a:defRPr/>
            </a:pPr>
            <a:r>
              <a:rPr lang="it-IT" sz="4800" b="1" dirty="0" smtClean="0"/>
              <a:t>Articolazione </a:t>
            </a:r>
            <a:r>
              <a:rPr lang="it-IT" sz="4800" b="1" dirty="0"/>
              <a:t>della voce</a:t>
            </a:r>
          </a:p>
          <a:p>
            <a:pPr lvl="2">
              <a:buFont typeface="Wingdings" pitchFamily="2" charset="2"/>
              <a:buNone/>
              <a:defRPr/>
            </a:pPr>
            <a:r>
              <a:rPr lang="it-IT" sz="4800" b="1" dirty="0"/>
              <a:t>Emissione /portata vocale</a:t>
            </a:r>
          </a:p>
          <a:p>
            <a:endParaRPr lang="it-IT" sz="4800" dirty="0">
              <a:solidFill>
                <a:srgbClr val="002060"/>
              </a:solidFill>
            </a:endParaRPr>
          </a:p>
        </p:txBody>
      </p:sp>
      <p:sp>
        <p:nvSpPr>
          <p:cNvPr id="6" name="AutoShape 4"/>
          <p:cNvSpPr>
            <a:spLocks noChangeArrowheads="1"/>
          </p:cNvSpPr>
          <p:nvPr/>
        </p:nvSpPr>
        <p:spPr bwMode="auto">
          <a:xfrm>
            <a:off x="11326760" y="6253317"/>
            <a:ext cx="3244645" cy="1445342"/>
          </a:xfrm>
          <a:prstGeom prst="rightArrow">
            <a:avLst>
              <a:gd name="adj1" fmla="val 50000"/>
              <a:gd name="adj2" fmla="val 3924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2" tIns="45718" rIns="91422" bIns="45718" anchor="ctr"/>
          <a:lstStyle/>
          <a:p>
            <a:endParaRPr lang="it-IT"/>
          </a:p>
        </p:txBody>
      </p:sp>
    </p:spTree>
    <p:extLst>
      <p:ext uri="{BB962C8B-B14F-4D97-AF65-F5344CB8AC3E}">
        <p14:creationId xmlns:p14="http://schemas.microsoft.com/office/powerpoint/2010/main" val="1740546392"/>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9600" b="1" dirty="0" smtClean="0">
                <a:solidFill>
                  <a:srgbClr val="0070C0"/>
                </a:solidFill>
              </a:rPr>
              <a:t>Comunicazione verbale</a:t>
            </a:r>
            <a:endParaRPr lang="it-IT" sz="9600" b="1" dirty="0">
              <a:solidFill>
                <a:srgbClr val="0070C0"/>
              </a:solidFill>
            </a:endParaRPr>
          </a:p>
        </p:txBody>
      </p:sp>
      <p:sp>
        <p:nvSpPr>
          <p:cNvPr id="3" name="Segnaposto testo 2"/>
          <p:cNvSpPr>
            <a:spLocks noGrp="1"/>
          </p:cNvSpPr>
          <p:nvPr>
            <p:ph type="body" idx="1"/>
          </p:nvPr>
        </p:nvSpPr>
        <p:spPr/>
        <p:txBody>
          <a:bodyPr/>
          <a:lstStyle/>
          <a:p>
            <a:r>
              <a:rPr lang="it-IT" b="1" dirty="0" smtClean="0"/>
              <a:t>Significato positivo</a:t>
            </a:r>
          </a:p>
          <a:p>
            <a:r>
              <a:rPr lang="it-IT" b="1" dirty="0" smtClean="0"/>
              <a:t>Significato negativo				</a:t>
            </a:r>
          </a:p>
          <a:p>
            <a:r>
              <a:rPr lang="it-IT" b="1" dirty="0" smtClean="0"/>
              <a:t>Significato neutrale</a:t>
            </a:r>
            <a:endParaRPr lang="it-IT" b="1" dirty="0"/>
          </a:p>
        </p:txBody>
      </p:sp>
      <p:sp>
        <p:nvSpPr>
          <p:cNvPr id="4" name="AutoShape 4"/>
          <p:cNvSpPr>
            <a:spLocks noChangeArrowheads="1"/>
          </p:cNvSpPr>
          <p:nvPr/>
        </p:nvSpPr>
        <p:spPr bwMode="auto">
          <a:xfrm>
            <a:off x="11326760" y="6253317"/>
            <a:ext cx="3244645" cy="1445342"/>
          </a:xfrm>
          <a:prstGeom prst="rightArrow">
            <a:avLst>
              <a:gd name="adj1" fmla="val 50000"/>
              <a:gd name="adj2" fmla="val 3924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2" tIns="45718" rIns="91422" bIns="45718" anchor="ctr"/>
          <a:lstStyle/>
          <a:p>
            <a:endParaRPr lang="it-IT"/>
          </a:p>
        </p:txBody>
      </p:sp>
      <p:sp>
        <p:nvSpPr>
          <p:cNvPr id="5" name="Rettangolo 4"/>
          <p:cNvSpPr/>
          <p:nvPr/>
        </p:nvSpPr>
        <p:spPr>
          <a:xfrm>
            <a:off x="14571405" y="6442502"/>
            <a:ext cx="7757653" cy="830997"/>
          </a:xfrm>
          <a:prstGeom prst="rect">
            <a:avLst/>
          </a:prstGeom>
        </p:spPr>
        <p:txBody>
          <a:bodyPr wrap="square">
            <a:spAutoFit/>
          </a:bodyPr>
          <a:lstStyle/>
          <a:p>
            <a:pPr lvl="2">
              <a:buFont typeface="Wingdings" pitchFamily="2" charset="2"/>
              <a:buNone/>
              <a:defRPr/>
            </a:pPr>
            <a:r>
              <a:rPr lang="it-IT" sz="4800" b="1" dirty="0">
                <a:solidFill>
                  <a:srgbClr val="002060"/>
                </a:solidFill>
              </a:rPr>
              <a:t>Impatto </a:t>
            </a:r>
            <a:r>
              <a:rPr lang="it-IT" sz="4800" b="1" dirty="0" smtClean="0">
                <a:solidFill>
                  <a:srgbClr val="002060"/>
                </a:solidFill>
              </a:rPr>
              <a:t>del contenuto </a:t>
            </a:r>
            <a:endParaRPr lang="it-IT" sz="4800" b="1" dirty="0">
              <a:solidFill>
                <a:srgbClr val="002060"/>
              </a:solidFill>
            </a:endParaRPr>
          </a:p>
        </p:txBody>
      </p:sp>
    </p:spTree>
    <p:extLst>
      <p:ext uri="{BB962C8B-B14F-4D97-AF65-F5344CB8AC3E}">
        <p14:creationId xmlns:p14="http://schemas.microsoft.com/office/powerpoint/2010/main" val="487310339"/>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hape 45"/>
          <p:cNvSpPr>
            <a:spLocks noGrp="1"/>
          </p:cNvSpPr>
          <p:nvPr>
            <p:ph type="title"/>
          </p:nvPr>
        </p:nvSpPr>
        <p:spPr>
          <a:xfrm>
            <a:off x="1689105" y="952500"/>
            <a:ext cx="21005800" cy="1282700"/>
          </a:xfrm>
          <a:prstGeom prst="rect">
            <a:avLst/>
          </a:prstGeom>
        </p:spPr>
        <p:txBody>
          <a:bodyPr anchor="b">
            <a:noAutofit/>
          </a:bodyPr>
          <a:lstStyle>
            <a:lvl1pPr algn="l">
              <a:defRPr sz="8800">
                <a:solidFill>
                  <a:srgbClr val="002452"/>
                </a:solidFill>
              </a:defRPr>
            </a:lvl1pPr>
          </a:lstStyle>
          <a:p>
            <a:pPr lvl="0" algn="ctr">
              <a:defRPr sz="1800">
                <a:solidFill>
                  <a:srgbClr val="000000"/>
                </a:solidFill>
              </a:defRPr>
            </a:pPr>
            <a:r>
              <a:rPr lang="it-IT" sz="9600" b="1" dirty="0">
                <a:solidFill>
                  <a:srgbClr val="0070C0"/>
                </a:solidFill>
              </a:rPr>
              <a:t>Elementi espressivi della voce</a:t>
            </a:r>
            <a:endParaRPr sz="9600" b="1" dirty="0">
              <a:solidFill>
                <a:srgbClr val="0070C0"/>
              </a:solidFill>
            </a:endParaRPr>
          </a:p>
        </p:txBody>
      </p:sp>
      <p:sp>
        <p:nvSpPr>
          <p:cNvPr id="2" name="Segnaposto testo 1"/>
          <p:cNvSpPr>
            <a:spLocks noGrp="1"/>
          </p:cNvSpPr>
          <p:nvPr>
            <p:ph type="body" idx="1"/>
          </p:nvPr>
        </p:nvSpPr>
        <p:spPr/>
        <p:txBody>
          <a:bodyPr>
            <a:normAutofit/>
          </a:bodyPr>
          <a:lstStyle/>
          <a:p>
            <a:pPr>
              <a:defRPr/>
            </a:pPr>
            <a:r>
              <a:rPr lang="it-IT" sz="5500" dirty="0"/>
              <a:t>Timbro</a:t>
            </a:r>
          </a:p>
          <a:p>
            <a:pPr>
              <a:defRPr/>
            </a:pPr>
            <a:r>
              <a:rPr lang="it-IT" sz="5500" dirty="0"/>
              <a:t>Tono</a:t>
            </a:r>
          </a:p>
          <a:p>
            <a:pPr>
              <a:defRPr/>
            </a:pPr>
            <a:r>
              <a:rPr lang="it-IT" sz="5500" dirty="0"/>
              <a:t>Ritmo/pause</a:t>
            </a:r>
          </a:p>
          <a:p>
            <a:pPr>
              <a:defRPr/>
            </a:pPr>
            <a:r>
              <a:rPr lang="it-IT" sz="5500" dirty="0"/>
              <a:t> Volume (o intensità) /Portata della voce </a:t>
            </a:r>
          </a:p>
          <a:p>
            <a:pPr>
              <a:defRPr/>
            </a:pPr>
            <a:r>
              <a:rPr lang="it-IT" sz="5500" dirty="0"/>
              <a:t>Colore</a:t>
            </a:r>
          </a:p>
          <a:p>
            <a:endParaRPr lang="it-IT" dirty="0">
              <a:solidFill>
                <a:srgbClr val="002060"/>
              </a:solidFill>
            </a:endParaRPr>
          </a:p>
        </p:txBody>
      </p:sp>
    </p:spTree>
    <p:extLst>
      <p:ext uri="{BB962C8B-B14F-4D97-AF65-F5344CB8AC3E}">
        <p14:creationId xmlns:p14="http://schemas.microsoft.com/office/powerpoint/2010/main" val="611633117"/>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70C0"/>
                </a:solidFill>
              </a:rPr>
              <a:t>Le diverse tonalità di voce</a:t>
            </a:r>
            <a:endParaRPr lang="it-IT" dirty="0">
              <a:solidFill>
                <a:srgbClr val="0070C0"/>
              </a:solidFill>
            </a:endParaRPr>
          </a:p>
        </p:txBody>
      </p:sp>
      <p:sp>
        <p:nvSpPr>
          <p:cNvPr id="3" name="Segnaposto testo 2"/>
          <p:cNvSpPr>
            <a:spLocks noGrp="1"/>
          </p:cNvSpPr>
          <p:nvPr>
            <p:ph type="body" idx="1"/>
          </p:nvPr>
        </p:nvSpPr>
        <p:spPr/>
        <p:txBody>
          <a:bodyPr/>
          <a:lstStyle/>
          <a:p>
            <a:endParaRPr lang="it-IT" dirty="0"/>
          </a:p>
        </p:txBody>
      </p:sp>
      <p:pic>
        <p:nvPicPr>
          <p:cNvPr id="4" name="Immagin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53265" y="3303639"/>
            <a:ext cx="20057806" cy="9173496"/>
          </a:xfrm>
          <a:prstGeom prst="rect">
            <a:avLst/>
          </a:prstGeom>
        </p:spPr>
      </p:pic>
    </p:spTree>
    <p:extLst>
      <p:ext uri="{BB962C8B-B14F-4D97-AF65-F5344CB8AC3E}">
        <p14:creationId xmlns:p14="http://schemas.microsoft.com/office/powerpoint/2010/main" val="3601961200"/>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45" name="Shape 45"/>
          <p:cNvSpPr>
            <a:spLocks noGrp="1"/>
          </p:cNvSpPr>
          <p:nvPr>
            <p:ph type="title"/>
          </p:nvPr>
        </p:nvSpPr>
        <p:spPr>
          <a:xfrm>
            <a:off x="1689105" y="952500"/>
            <a:ext cx="21005800" cy="1282700"/>
          </a:xfrm>
          <a:prstGeom prst="rect">
            <a:avLst/>
          </a:prstGeom>
        </p:spPr>
        <p:txBody>
          <a:bodyPr anchor="b">
            <a:noAutofit/>
          </a:bodyPr>
          <a:lstStyle>
            <a:lvl1pPr algn="l">
              <a:defRPr sz="8800">
                <a:solidFill>
                  <a:srgbClr val="002452"/>
                </a:solidFill>
              </a:defRPr>
            </a:lvl1pPr>
          </a:lstStyle>
          <a:p>
            <a:pPr lvl="0" algn="ctr">
              <a:defRPr sz="1800">
                <a:solidFill>
                  <a:srgbClr val="000000"/>
                </a:solidFill>
              </a:defRPr>
            </a:pPr>
            <a:r>
              <a:rPr lang="it-IT" sz="9600" b="1" dirty="0" smtClean="0">
                <a:solidFill>
                  <a:srgbClr val="0070C0"/>
                </a:solidFill>
              </a:rPr>
              <a:t>La respirazione</a:t>
            </a:r>
            <a:endParaRPr sz="9600" b="1" dirty="0">
              <a:solidFill>
                <a:srgbClr val="0070C0"/>
              </a:solidFill>
            </a:endParaRPr>
          </a:p>
        </p:txBody>
      </p:sp>
      <p:sp>
        <p:nvSpPr>
          <p:cNvPr id="2" name="Segnaposto testo 1"/>
          <p:cNvSpPr>
            <a:spLocks noGrp="1"/>
          </p:cNvSpPr>
          <p:nvPr>
            <p:ph type="body" idx="1"/>
          </p:nvPr>
        </p:nvSpPr>
        <p:spPr/>
        <p:txBody>
          <a:bodyPr>
            <a:normAutofit/>
          </a:bodyPr>
          <a:lstStyle/>
          <a:p>
            <a:pPr>
              <a:defRPr/>
            </a:pPr>
            <a:r>
              <a:rPr lang="it-IT" dirty="0">
                <a:solidFill>
                  <a:srgbClr val="002060"/>
                </a:solidFill>
              </a:rPr>
              <a:t>Importanza della </a:t>
            </a:r>
            <a:r>
              <a:rPr lang="it-IT" dirty="0" smtClean="0">
                <a:solidFill>
                  <a:srgbClr val="002060"/>
                </a:solidFill>
              </a:rPr>
              <a:t>respirazione</a:t>
            </a:r>
            <a:endParaRPr lang="it-IT" dirty="0">
              <a:solidFill>
                <a:srgbClr val="002060"/>
              </a:solidFill>
            </a:endParaRPr>
          </a:p>
          <a:p>
            <a:pPr>
              <a:defRPr/>
            </a:pPr>
            <a:r>
              <a:rPr lang="it-IT" dirty="0" smtClean="0">
                <a:solidFill>
                  <a:srgbClr val="002060"/>
                </a:solidFill>
              </a:rPr>
              <a:t>Respirazione </a:t>
            </a:r>
            <a:r>
              <a:rPr lang="it-IT" dirty="0">
                <a:solidFill>
                  <a:srgbClr val="002060"/>
                </a:solidFill>
              </a:rPr>
              <a:t>come atto </a:t>
            </a:r>
            <a:r>
              <a:rPr lang="it-IT" dirty="0" smtClean="0">
                <a:solidFill>
                  <a:srgbClr val="002060"/>
                </a:solidFill>
              </a:rPr>
              <a:t>fisiologico</a:t>
            </a:r>
            <a:endParaRPr lang="it-IT" dirty="0">
              <a:solidFill>
                <a:srgbClr val="002060"/>
              </a:solidFill>
            </a:endParaRPr>
          </a:p>
          <a:p>
            <a:pPr>
              <a:defRPr/>
            </a:pPr>
            <a:r>
              <a:rPr lang="it-IT" dirty="0" smtClean="0">
                <a:solidFill>
                  <a:srgbClr val="002060"/>
                </a:solidFill>
              </a:rPr>
              <a:t>Respirazione fonatoria</a:t>
            </a:r>
          </a:p>
          <a:p>
            <a:pPr>
              <a:defRPr/>
            </a:pPr>
            <a:r>
              <a:rPr lang="it-IT" dirty="0" smtClean="0">
                <a:solidFill>
                  <a:srgbClr val="002060"/>
                </a:solidFill>
              </a:rPr>
              <a:t>Respirazione </a:t>
            </a:r>
            <a:r>
              <a:rPr lang="it-IT" dirty="0">
                <a:solidFill>
                  <a:srgbClr val="002060"/>
                </a:solidFill>
              </a:rPr>
              <a:t>che induce il rilassamento</a:t>
            </a:r>
          </a:p>
          <a:p>
            <a:endParaRPr lang="it-IT" dirty="0">
              <a:solidFill>
                <a:srgbClr val="002060"/>
              </a:solidFill>
            </a:endParaRPr>
          </a:p>
        </p:txBody>
      </p:sp>
    </p:spTree>
    <p:extLst>
      <p:ext uri="{BB962C8B-B14F-4D97-AF65-F5344CB8AC3E}">
        <p14:creationId xmlns:p14="http://schemas.microsoft.com/office/powerpoint/2010/main" val="4050207117"/>
      </p:ext>
    </p:extLst>
  </p:cSld>
  <p:clrMapOvr>
    <a:masterClrMapping/>
  </p:clrMapOvr>
  <p:transition spd="med"/>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70"/>
            <a:ext cx="24430379" cy="5425838"/>
          </a:xfrm>
          <a:prstGeom prst="rect">
            <a:avLst/>
          </a:prstGeom>
          <a:ln w="12700">
            <a:miter lim="400000"/>
          </a:ln>
        </p:spPr>
      </p:pic>
      <p:sp>
        <p:nvSpPr>
          <p:cNvPr id="45" name="Shape 45"/>
          <p:cNvSpPr>
            <a:spLocks noGrp="1"/>
          </p:cNvSpPr>
          <p:nvPr>
            <p:ph type="title"/>
          </p:nvPr>
        </p:nvSpPr>
        <p:spPr>
          <a:xfrm>
            <a:off x="1689100" y="952500"/>
            <a:ext cx="21005800" cy="1282700"/>
          </a:xfrm>
          <a:prstGeom prst="rect">
            <a:avLst/>
          </a:prstGeom>
        </p:spPr>
        <p:txBody>
          <a:bodyPr anchor="b">
            <a:normAutofit/>
          </a:bodyPr>
          <a:lstStyle>
            <a:lvl1pPr algn="l">
              <a:defRPr sz="8800">
                <a:solidFill>
                  <a:srgbClr val="002452"/>
                </a:solidFill>
              </a:defRPr>
            </a:lvl1pPr>
          </a:lstStyle>
          <a:p>
            <a:pPr lvl="0" algn="ctr">
              <a:defRPr sz="1800">
                <a:solidFill>
                  <a:srgbClr val="000000"/>
                </a:solidFill>
              </a:defRPr>
            </a:pPr>
            <a:r>
              <a:rPr lang="it-IT" sz="7200" dirty="0" smtClean="0">
                <a:solidFill>
                  <a:srgbClr val="002060"/>
                </a:solidFill>
              </a:rPr>
              <a:t>Prosodia</a:t>
            </a:r>
            <a:endParaRPr sz="7200" dirty="0">
              <a:solidFill>
                <a:srgbClr val="002060"/>
              </a:solidFill>
            </a:endParaRPr>
          </a:p>
        </p:txBody>
      </p:sp>
      <p:sp>
        <p:nvSpPr>
          <p:cNvPr id="2" name="Segnaposto testo 1"/>
          <p:cNvSpPr>
            <a:spLocks noGrp="1"/>
          </p:cNvSpPr>
          <p:nvPr>
            <p:ph type="body" idx="1"/>
          </p:nvPr>
        </p:nvSpPr>
        <p:spPr>
          <a:xfrm>
            <a:off x="1689099" y="2648564"/>
            <a:ext cx="21005800" cy="9207500"/>
          </a:xfrm>
        </p:spPr>
        <p:txBody>
          <a:bodyPr>
            <a:normAutofit/>
          </a:bodyPr>
          <a:lstStyle/>
          <a:p>
            <a:pPr marL="0" indent="0">
              <a:buNone/>
            </a:pPr>
            <a:r>
              <a:rPr lang="it-IT" dirty="0">
                <a:solidFill>
                  <a:srgbClr val="002060"/>
                </a:solidFill>
              </a:rPr>
              <a:t>[dal gr. π</a:t>
            </a:r>
            <a:r>
              <a:rPr lang="it-IT" dirty="0" err="1">
                <a:solidFill>
                  <a:srgbClr val="002060"/>
                </a:solidFill>
              </a:rPr>
              <a:t>ροσῳδί</a:t>
            </a:r>
            <a:r>
              <a:rPr lang="it-IT" dirty="0">
                <a:solidFill>
                  <a:srgbClr val="002060"/>
                </a:solidFill>
              </a:rPr>
              <a:t>α, comp. di π</a:t>
            </a:r>
            <a:r>
              <a:rPr lang="it-IT" dirty="0" err="1">
                <a:solidFill>
                  <a:srgbClr val="002060"/>
                </a:solidFill>
              </a:rPr>
              <a:t>ρός</a:t>
            </a:r>
            <a:r>
              <a:rPr lang="it-IT" dirty="0">
                <a:solidFill>
                  <a:srgbClr val="002060"/>
                </a:solidFill>
              </a:rPr>
              <a:t> «a, verso» e </a:t>
            </a:r>
            <a:r>
              <a:rPr lang="it-IT" dirty="0" err="1">
                <a:solidFill>
                  <a:srgbClr val="002060"/>
                </a:solidFill>
              </a:rPr>
              <a:t>ᾠδή</a:t>
            </a:r>
            <a:r>
              <a:rPr lang="it-IT" dirty="0">
                <a:solidFill>
                  <a:srgbClr val="002060"/>
                </a:solidFill>
              </a:rPr>
              <a:t> «canto» (equivalente quindi del latino </a:t>
            </a:r>
            <a:r>
              <a:rPr lang="it-IT" i="1" dirty="0" err="1">
                <a:solidFill>
                  <a:srgbClr val="002060"/>
                </a:solidFill>
              </a:rPr>
              <a:t>accentus</a:t>
            </a:r>
            <a:r>
              <a:rPr lang="it-IT" dirty="0">
                <a:solidFill>
                  <a:srgbClr val="002060"/>
                </a:solidFill>
              </a:rPr>
              <a:t>, che della voce greca è un calco); </a:t>
            </a:r>
            <a:r>
              <a:rPr lang="it-IT" dirty="0" err="1">
                <a:solidFill>
                  <a:srgbClr val="002060"/>
                </a:solidFill>
              </a:rPr>
              <a:t>lat</a:t>
            </a:r>
            <a:r>
              <a:rPr lang="it-IT" dirty="0">
                <a:solidFill>
                  <a:srgbClr val="002060"/>
                </a:solidFill>
              </a:rPr>
              <a:t>. </a:t>
            </a:r>
            <a:r>
              <a:rPr lang="it-IT" i="1" dirty="0" err="1">
                <a:solidFill>
                  <a:srgbClr val="002060"/>
                </a:solidFill>
              </a:rPr>
              <a:t>prosodĭa</a:t>
            </a:r>
            <a:r>
              <a:rPr lang="it-IT" dirty="0" smtClean="0">
                <a:solidFill>
                  <a:srgbClr val="002060"/>
                </a:solidFill>
              </a:rPr>
              <a:t>].</a:t>
            </a:r>
          </a:p>
          <a:p>
            <a:pPr marL="0" indent="0">
              <a:buNone/>
            </a:pPr>
            <a:r>
              <a:rPr lang="it-IT" b="1" dirty="0" smtClean="0">
                <a:solidFill>
                  <a:srgbClr val="002060"/>
                </a:solidFill>
              </a:rPr>
              <a:t>«che si avvicina al canto»</a:t>
            </a:r>
          </a:p>
          <a:p>
            <a:pPr marL="0" indent="0">
              <a:buNone/>
            </a:pPr>
            <a:r>
              <a:rPr lang="it-IT" dirty="0" smtClean="0">
                <a:solidFill>
                  <a:srgbClr val="002060"/>
                </a:solidFill>
              </a:rPr>
              <a:t>In metrica classica designa lo studio del verso. In linguistica l’accento, l’intonazione, il ritmo </a:t>
            </a:r>
          </a:p>
          <a:p>
            <a:pPr marL="0" indent="0">
              <a:buNone/>
            </a:pPr>
            <a:r>
              <a:rPr lang="it-IT" dirty="0" smtClean="0">
                <a:solidFill>
                  <a:srgbClr val="002060"/>
                </a:solidFill>
              </a:rPr>
              <a:t>Tratti </a:t>
            </a:r>
            <a:r>
              <a:rPr lang="it-IT" dirty="0" err="1" smtClean="0">
                <a:solidFill>
                  <a:srgbClr val="002060"/>
                </a:solidFill>
              </a:rPr>
              <a:t>sovrasegmentali</a:t>
            </a:r>
            <a:r>
              <a:rPr lang="it-IT" dirty="0" smtClean="0">
                <a:solidFill>
                  <a:srgbClr val="002060"/>
                </a:solidFill>
              </a:rPr>
              <a:t> del linguaggio. Aggiungono informazioni al testo</a:t>
            </a:r>
            <a:endParaRPr lang="it-IT" dirty="0">
              <a:solidFill>
                <a:srgbClr val="002060"/>
              </a:solidFill>
            </a:endParaRPr>
          </a:p>
        </p:txBody>
      </p:sp>
      <p:pic>
        <p:nvPicPr>
          <p:cNvPr id="46" name="pasted-image.pdf"/>
          <p:cNvPicPr/>
          <p:nvPr/>
        </p:nvPicPr>
        <p:blipFill>
          <a:blip r:embed="rId3"/>
          <a:stretch>
            <a:fillRect/>
          </a:stretch>
        </p:blipFill>
        <p:spPr>
          <a:xfrm>
            <a:off x="21814849" y="12794967"/>
            <a:ext cx="1954836" cy="588999"/>
          </a:xfrm>
          <a:prstGeom prst="rect">
            <a:avLst/>
          </a:prstGeom>
          <a:ln w="12700">
            <a:miter lim="400000"/>
          </a:ln>
        </p:spPr>
      </p:pic>
    </p:spTree>
    <p:extLst>
      <p:ext uri="{BB962C8B-B14F-4D97-AF65-F5344CB8AC3E}">
        <p14:creationId xmlns:p14="http://schemas.microsoft.com/office/powerpoint/2010/main" val="1272638541"/>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45" name="Shape 45"/>
          <p:cNvSpPr>
            <a:spLocks noGrp="1"/>
          </p:cNvSpPr>
          <p:nvPr>
            <p:ph type="title"/>
          </p:nvPr>
        </p:nvSpPr>
        <p:spPr>
          <a:xfrm>
            <a:off x="1689105" y="952500"/>
            <a:ext cx="21005800" cy="1282700"/>
          </a:xfrm>
          <a:prstGeom prst="rect">
            <a:avLst/>
          </a:prstGeom>
        </p:spPr>
        <p:txBody>
          <a:bodyPr anchor="b">
            <a:noAutofit/>
          </a:bodyPr>
          <a:lstStyle>
            <a:lvl1pPr algn="l">
              <a:defRPr sz="8800">
                <a:solidFill>
                  <a:srgbClr val="002452"/>
                </a:solidFill>
              </a:defRPr>
            </a:lvl1pPr>
          </a:lstStyle>
          <a:p>
            <a:pPr lvl="0" algn="ctr">
              <a:defRPr sz="1800">
                <a:solidFill>
                  <a:srgbClr val="000000"/>
                </a:solidFill>
              </a:defRPr>
            </a:pPr>
            <a:r>
              <a:rPr lang="it-IT" sz="9600" b="1" dirty="0">
                <a:solidFill>
                  <a:srgbClr val="0070C0"/>
                </a:solidFill>
              </a:rPr>
              <a:t>Il colore di voce</a:t>
            </a:r>
            <a:endParaRPr sz="9600" b="1" dirty="0">
              <a:solidFill>
                <a:srgbClr val="0070C0"/>
              </a:solidFill>
            </a:endParaRPr>
          </a:p>
        </p:txBody>
      </p:sp>
      <p:sp>
        <p:nvSpPr>
          <p:cNvPr id="2" name="Segnaposto testo 1"/>
          <p:cNvSpPr>
            <a:spLocks noGrp="1"/>
          </p:cNvSpPr>
          <p:nvPr>
            <p:ph type="body" idx="1"/>
          </p:nvPr>
        </p:nvSpPr>
        <p:spPr/>
        <p:txBody>
          <a:bodyPr>
            <a:normAutofit/>
          </a:bodyPr>
          <a:lstStyle/>
          <a:p>
            <a:r>
              <a:rPr lang="it-IT" dirty="0" smtClean="0"/>
              <a:t>Il colore è</a:t>
            </a:r>
            <a:r>
              <a:rPr lang="it-IT" dirty="0" smtClean="0">
                <a:solidFill>
                  <a:srgbClr val="002060"/>
                </a:solidFill>
              </a:rPr>
              <a:t> L’INTENZIONE </a:t>
            </a:r>
            <a:r>
              <a:rPr lang="it-IT" dirty="0" smtClean="0"/>
              <a:t>comunicativa, il «</a:t>
            </a:r>
            <a:r>
              <a:rPr lang="it-IT" dirty="0" err="1" smtClean="0"/>
              <a:t>sottotesto</a:t>
            </a:r>
            <a:r>
              <a:rPr lang="it-IT" dirty="0" smtClean="0"/>
              <a:t>»</a:t>
            </a:r>
          </a:p>
          <a:p>
            <a:r>
              <a:rPr lang="it-IT" dirty="0" smtClean="0"/>
              <a:t> Dipende </a:t>
            </a:r>
            <a:r>
              <a:rPr lang="it-IT" dirty="0"/>
              <a:t>dalla nostra individualità </a:t>
            </a:r>
            <a:r>
              <a:rPr lang="it-IT" dirty="0" smtClean="0"/>
              <a:t>ed è </a:t>
            </a:r>
            <a:r>
              <a:rPr lang="it-IT" dirty="0"/>
              <a:t>legato </a:t>
            </a:r>
            <a:r>
              <a:rPr lang="it-IT" dirty="0" smtClean="0"/>
              <a:t>all’emozione, ma può essere reso in maniera consapevole </a:t>
            </a:r>
          </a:p>
          <a:p>
            <a:r>
              <a:rPr lang="it-IT" dirty="0" smtClean="0"/>
              <a:t>A volte la comunicazione non verbale e </a:t>
            </a:r>
            <a:r>
              <a:rPr lang="it-IT" dirty="0" err="1" smtClean="0"/>
              <a:t>paraverbale</a:t>
            </a:r>
            <a:r>
              <a:rPr lang="it-IT" dirty="0" smtClean="0"/>
              <a:t> possono «tradire» la comunicazione verbale</a:t>
            </a:r>
          </a:p>
          <a:p>
            <a:endParaRPr lang="it-IT" dirty="0">
              <a:solidFill>
                <a:srgbClr val="002060"/>
              </a:solidFill>
            </a:endParaRPr>
          </a:p>
        </p:txBody>
      </p:sp>
    </p:spTree>
    <p:extLst>
      <p:ext uri="{BB962C8B-B14F-4D97-AF65-F5344CB8AC3E}">
        <p14:creationId xmlns:p14="http://schemas.microsoft.com/office/powerpoint/2010/main" val="909889039"/>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45" name="Shape 45"/>
          <p:cNvSpPr>
            <a:spLocks noGrp="1"/>
          </p:cNvSpPr>
          <p:nvPr>
            <p:ph type="title"/>
          </p:nvPr>
        </p:nvSpPr>
        <p:spPr>
          <a:xfrm>
            <a:off x="1689105" y="952500"/>
            <a:ext cx="21005800" cy="1282700"/>
          </a:xfrm>
          <a:prstGeom prst="rect">
            <a:avLst/>
          </a:prstGeom>
        </p:spPr>
        <p:txBody>
          <a:bodyPr anchor="b">
            <a:noAutofit/>
          </a:bodyPr>
          <a:lstStyle>
            <a:lvl1pPr algn="l">
              <a:defRPr sz="8800">
                <a:solidFill>
                  <a:srgbClr val="002452"/>
                </a:solidFill>
              </a:defRPr>
            </a:lvl1pPr>
          </a:lstStyle>
          <a:p>
            <a:pPr lvl="0" algn="ctr">
              <a:defRPr sz="1800">
                <a:solidFill>
                  <a:srgbClr val="000000"/>
                </a:solidFill>
              </a:defRPr>
            </a:pPr>
            <a:r>
              <a:rPr lang="it-IT" sz="9600" b="1" dirty="0">
                <a:solidFill>
                  <a:srgbClr val="0070C0"/>
                </a:solidFill>
              </a:rPr>
              <a:t>Un esempio  </a:t>
            </a:r>
            <a:endParaRPr sz="9600" b="1" dirty="0">
              <a:solidFill>
                <a:srgbClr val="0070C0"/>
              </a:solidFill>
            </a:endParaRPr>
          </a:p>
        </p:txBody>
      </p:sp>
      <p:sp>
        <p:nvSpPr>
          <p:cNvPr id="2" name="Segnaposto testo 1"/>
          <p:cNvSpPr>
            <a:spLocks noGrp="1"/>
          </p:cNvSpPr>
          <p:nvPr>
            <p:ph type="body" idx="1"/>
          </p:nvPr>
        </p:nvSpPr>
        <p:spPr/>
        <p:txBody>
          <a:bodyPr>
            <a:normAutofit/>
          </a:bodyPr>
          <a:lstStyle/>
          <a:p>
            <a:r>
              <a:rPr lang="it-IT" sz="4800" i="1" dirty="0"/>
              <a:t>Colloquio tra Don Rodrigo e Fra Cristoforo da «I Promessi Sposi»</a:t>
            </a:r>
          </a:p>
          <a:p>
            <a:r>
              <a:rPr lang="it-IT" sz="4800" dirty="0"/>
              <a:t>“In che posso ubbidirla?” – disse don Rodrigo, piantandosi in piedi nel mezzo della sala. Il suono delle parole era tale; ma il modo con cui </a:t>
            </a:r>
            <a:r>
              <a:rPr lang="it-IT" sz="4800" dirty="0" err="1"/>
              <a:t>eran</a:t>
            </a:r>
            <a:r>
              <a:rPr lang="it-IT" sz="4800" dirty="0"/>
              <a:t> proferite, voleva dir chiaramente: bada a chi sei davanti, pesa le parole, e sbrigati</a:t>
            </a:r>
          </a:p>
          <a:p>
            <a:endParaRPr lang="it-IT" dirty="0">
              <a:solidFill>
                <a:srgbClr val="002060"/>
              </a:solidFill>
            </a:endParaRPr>
          </a:p>
          <a:p>
            <a:endParaRPr lang="it-IT" dirty="0" smtClean="0">
              <a:solidFill>
                <a:srgbClr val="002060"/>
              </a:solidFill>
            </a:endParaRPr>
          </a:p>
          <a:p>
            <a:endParaRPr lang="it-IT" dirty="0">
              <a:solidFill>
                <a:srgbClr val="002060"/>
              </a:solidFill>
            </a:endParaRPr>
          </a:p>
        </p:txBody>
      </p:sp>
      <p:pic>
        <p:nvPicPr>
          <p:cNvPr id="3" name="Immagin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91935" y="7962558"/>
            <a:ext cx="8598925" cy="5126908"/>
          </a:xfrm>
          <a:prstGeom prst="rect">
            <a:avLst/>
          </a:prstGeom>
        </p:spPr>
      </p:pic>
    </p:spTree>
    <p:extLst>
      <p:ext uri="{BB962C8B-B14F-4D97-AF65-F5344CB8AC3E}">
        <p14:creationId xmlns:p14="http://schemas.microsoft.com/office/powerpoint/2010/main" val="3425764859"/>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10700" b="1" dirty="0" smtClean="0">
                <a:solidFill>
                  <a:srgbClr val="0070C0"/>
                </a:solidFill>
              </a:rPr>
              <a:t>Le intonazioni</a:t>
            </a:r>
            <a:r>
              <a:rPr lang="it-IT" dirty="0">
                <a:solidFill>
                  <a:srgbClr val="92D050"/>
                </a:solidFill>
              </a:rPr>
              <a:t/>
            </a:r>
            <a:br>
              <a:rPr lang="it-IT" dirty="0">
                <a:solidFill>
                  <a:srgbClr val="92D050"/>
                </a:solidFill>
              </a:rPr>
            </a:br>
            <a:endParaRPr lang="it-IT" dirty="0"/>
          </a:p>
        </p:txBody>
      </p:sp>
      <p:sp>
        <p:nvSpPr>
          <p:cNvPr id="3" name="Segnaposto testo 2"/>
          <p:cNvSpPr>
            <a:spLocks noGrp="1"/>
          </p:cNvSpPr>
          <p:nvPr>
            <p:ph type="body" idx="1"/>
          </p:nvPr>
        </p:nvSpPr>
        <p:spPr/>
        <p:txBody>
          <a:bodyPr>
            <a:normAutofit/>
          </a:bodyPr>
          <a:lstStyle/>
          <a:p>
            <a:pPr>
              <a:buFont typeface="Wingdings" pitchFamily="2" charset="2"/>
              <a:buChar char="§"/>
              <a:defRPr/>
            </a:pPr>
            <a:r>
              <a:rPr lang="it-IT" sz="5400" dirty="0"/>
              <a:t>Intonazione sospensiva</a:t>
            </a:r>
          </a:p>
          <a:p>
            <a:pPr>
              <a:buFont typeface="Wingdings" pitchFamily="2" charset="2"/>
              <a:buChar char="§"/>
              <a:defRPr/>
            </a:pPr>
            <a:r>
              <a:rPr lang="it-IT" sz="5400" dirty="0" smtClean="0"/>
              <a:t>Intonazione </a:t>
            </a:r>
            <a:r>
              <a:rPr lang="it-IT" sz="5400" dirty="0"/>
              <a:t>conclusiva</a:t>
            </a:r>
          </a:p>
          <a:p>
            <a:pPr>
              <a:buFont typeface="Wingdings" pitchFamily="2" charset="2"/>
              <a:buChar char="§"/>
              <a:defRPr/>
            </a:pPr>
            <a:r>
              <a:rPr lang="it-IT" sz="5400" dirty="0" smtClean="0"/>
              <a:t>Intonazione </a:t>
            </a:r>
            <a:r>
              <a:rPr lang="it-IT" sz="5400" dirty="0"/>
              <a:t>interrogativa</a:t>
            </a:r>
          </a:p>
          <a:p>
            <a:pPr>
              <a:buFont typeface="Wingdings" pitchFamily="2" charset="2"/>
              <a:buChar char="§"/>
              <a:defRPr/>
            </a:pPr>
            <a:r>
              <a:rPr lang="it-IT" sz="5400" dirty="0" smtClean="0"/>
              <a:t>Intonazione </a:t>
            </a:r>
            <a:r>
              <a:rPr lang="it-IT" sz="5400" dirty="0"/>
              <a:t>esclamativa</a:t>
            </a:r>
          </a:p>
          <a:p>
            <a:pPr>
              <a:buFont typeface="Wingdings" pitchFamily="2" charset="2"/>
              <a:buChar char="§"/>
              <a:defRPr/>
            </a:pPr>
            <a:r>
              <a:rPr lang="it-IT" sz="5400" dirty="0" smtClean="0"/>
              <a:t>Intonazione </a:t>
            </a:r>
            <a:r>
              <a:rPr lang="it-IT" sz="5400" dirty="0"/>
              <a:t>di citazione</a:t>
            </a:r>
          </a:p>
          <a:p>
            <a:endParaRPr lang="it-IT" dirty="0"/>
          </a:p>
        </p:txBody>
      </p:sp>
    </p:spTree>
    <p:extLst>
      <p:ext uri="{BB962C8B-B14F-4D97-AF65-F5344CB8AC3E}">
        <p14:creationId xmlns:p14="http://schemas.microsoft.com/office/powerpoint/2010/main" val="2543618840"/>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9600" b="1" dirty="0">
                <a:solidFill>
                  <a:srgbClr val="0070C0"/>
                </a:solidFill>
              </a:rPr>
              <a:t>Leggere con intonazione appropriata</a:t>
            </a:r>
          </a:p>
        </p:txBody>
      </p:sp>
      <p:sp>
        <p:nvSpPr>
          <p:cNvPr id="4" name="Segnaposto testo 3"/>
          <p:cNvSpPr>
            <a:spLocks noGrp="1"/>
          </p:cNvSpPr>
          <p:nvPr>
            <p:ph type="body" idx="1"/>
          </p:nvPr>
        </p:nvSpPr>
        <p:spPr/>
        <p:txBody>
          <a:bodyPr/>
          <a:lstStyle/>
          <a:p>
            <a:r>
              <a:rPr lang="it-IT" dirty="0" smtClean="0"/>
              <a:t>Il viaggio in Sicilia è stato veramente interessante. </a:t>
            </a:r>
          </a:p>
          <a:p>
            <a:r>
              <a:rPr lang="it-IT" dirty="0" smtClean="0"/>
              <a:t>Hai imbucato la lettera?</a:t>
            </a:r>
          </a:p>
          <a:p>
            <a:r>
              <a:rPr lang="it-IT" dirty="0" smtClean="0"/>
              <a:t>Se me lo avessi ricordato prima…</a:t>
            </a:r>
          </a:p>
          <a:p>
            <a:r>
              <a:rPr lang="it-IT" dirty="0" smtClean="0"/>
              <a:t>Se non ne avevi voglia, perché non lo hai detto?</a:t>
            </a:r>
          </a:p>
          <a:p>
            <a:pPr marL="0" indent="0">
              <a:buNone/>
            </a:pPr>
            <a:endParaRPr lang="it-IT" dirty="0"/>
          </a:p>
        </p:txBody>
      </p:sp>
    </p:spTree>
    <p:extLst>
      <p:ext uri="{BB962C8B-B14F-4D97-AF65-F5344CB8AC3E}">
        <p14:creationId xmlns:p14="http://schemas.microsoft.com/office/powerpoint/2010/main" val="3821654285"/>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l"/>
            <a:r>
              <a:rPr lang="it-IT" sz="8800" b="1" dirty="0">
                <a:solidFill>
                  <a:srgbClr val="0070C0"/>
                </a:solidFill>
              </a:rPr>
              <a:t>Leggere con intonazione </a:t>
            </a:r>
            <a:r>
              <a:rPr lang="it-IT" sz="8800" b="1" dirty="0" smtClean="0">
                <a:solidFill>
                  <a:srgbClr val="0070C0"/>
                </a:solidFill>
              </a:rPr>
              <a:t>appropriata</a:t>
            </a:r>
            <a:endParaRPr lang="it-IT" sz="8800" dirty="0"/>
          </a:p>
        </p:txBody>
      </p:sp>
      <p:sp>
        <p:nvSpPr>
          <p:cNvPr id="3" name="Segnaposto testo 2"/>
          <p:cNvSpPr>
            <a:spLocks noGrp="1"/>
          </p:cNvSpPr>
          <p:nvPr>
            <p:ph type="body" idx="1"/>
          </p:nvPr>
        </p:nvSpPr>
        <p:spPr/>
        <p:txBody>
          <a:bodyPr/>
          <a:lstStyle/>
          <a:p>
            <a:endParaRPr lang="it-IT" dirty="0" smtClean="0"/>
          </a:p>
          <a:p>
            <a:r>
              <a:rPr lang="it-IT" dirty="0" smtClean="0"/>
              <a:t>Va </a:t>
            </a:r>
            <a:r>
              <a:rPr lang="it-IT" dirty="0"/>
              <a:t>bene così?</a:t>
            </a:r>
          </a:p>
          <a:p>
            <a:r>
              <a:rPr lang="it-IT" dirty="0"/>
              <a:t> </a:t>
            </a:r>
            <a:r>
              <a:rPr lang="it-IT" dirty="0" smtClean="0"/>
              <a:t>Proprio </a:t>
            </a:r>
            <a:r>
              <a:rPr lang="it-IT" dirty="0"/>
              <a:t>non </a:t>
            </a:r>
            <a:r>
              <a:rPr lang="it-IT" dirty="0" smtClean="0"/>
              <a:t>va.</a:t>
            </a:r>
            <a:endParaRPr lang="it-IT" dirty="0"/>
          </a:p>
          <a:p>
            <a:r>
              <a:rPr lang="it-IT" dirty="0"/>
              <a:t> </a:t>
            </a:r>
            <a:r>
              <a:rPr lang="it-IT" dirty="0" smtClean="0"/>
              <a:t>Eri </a:t>
            </a:r>
            <a:r>
              <a:rPr lang="it-IT" dirty="0"/>
              <a:t>tu al telefono? - mi chiese mio fratello</a:t>
            </a:r>
            <a:r>
              <a:rPr lang="it-IT" dirty="0" smtClean="0"/>
              <a:t>.</a:t>
            </a:r>
          </a:p>
          <a:p>
            <a:r>
              <a:rPr lang="it-IT" dirty="0" smtClean="0"/>
              <a:t>Uffa! </a:t>
            </a:r>
            <a:r>
              <a:rPr lang="it-IT" dirty="0"/>
              <a:t>Ancora con questa storia</a:t>
            </a:r>
            <a:r>
              <a:rPr lang="it-IT" dirty="0" smtClean="0"/>
              <a:t>!</a:t>
            </a:r>
          </a:p>
          <a:p>
            <a:r>
              <a:rPr lang="it-IT" dirty="0" smtClean="0"/>
              <a:t>La «guerra d’attrito» sarà probabilmente lunga</a:t>
            </a:r>
            <a:endParaRPr lang="it-IT" dirty="0"/>
          </a:p>
          <a:p>
            <a:endParaRPr lang="it-IT" dirty="0"/>
          </a:p>
          <a:p>
            <a:endParaRPr lang="it-IT" dirty="0"/>
          </a:p>
        </p:txBody>
      </p:sp>
    </p:spTree>
    <p:extLst>
      <p:ext uri="{BB962C8B-B14F-4D97-AF65-F5344CB8AC3E}">
        <p14:creationId xmlns:p14="http://schemas.microsoft.com/office/powerpoint/2010/main" val="1842372800"/>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9600" b="1" dirty="0" smtClean="0">
                <a:solidFill>
                  <a:srgbClr val="0070C0"/>
                </a:solidFill>
              </a:rPr>
              <a:t>Intonazione incisiva</a:t>
            </a:r>
            <a:endParaRPr lang="it-IT" sz="9600" b="1" dirty="0">
              <a:solidFill>
                <a:srgbClr val="0070C0"/>
              </a:solidFill>
            </a:endParaRPr>
          </a:p>
        </p:txBody>
      </p:sp>
      <p:sp>
        <p:nvSpPr>
          <p:cNvPr id="3" name="Segnaposto testo 2"/>
          <p:cNvSpPr>
            <a:spLocks noGrp="1"/>
          </p:cNvSpPr>
          <p:nvPr>
            <p:ph type="body" idx="1"/>
          </p:nvPr>
        </p:nvSpPr>
        <p:spPr>
          <a:xfrm>
            <a:off x="1689100" y="2743200"/>
            <a:ext cx="21005800" cy="9702800"/>
          </a:xfrm>
        </p:spPr>
        <p:txBody>
          <a:bodyPr>
            <a:noAutofit/>
          </a:bodyPr>
          <a:lstStyle/>
          <a:p>
            <a:pPr>
              <a:defRPr/>
            </a:pPr>
            <a:r>
              <a:rPr lang="it-IT" sz="4800" dirty="0"/>
              <a:t>1)Il vigile, che era girato dall'altra parte, non si accorse di nulla</a:t>
            </a:r>
          </a:p>
          <a:p>
            <a:pPr>
              <a:defRPr/>
            </a:pPr>
            <a:r>
              <a:rPr lang="it-IT" sz="4800" dirty="0" smtClean="0"/>
              <a:t>   Il </a:t>
            </a:r>
            <a:r>
              <a:rPr lang="it-IT" sz="4800" dirty="0"/>
              <a:t>vigile che era girato dall'altra parte non si accorse di nulla</a:t>
            </a:r>
          </a:p>
          <a:p>
            <a:pPr>
              <a:defRPr/>
            </a:pPr>
            <a:r>
              <a:rPr lang="it-IT" sz="4800" dirty="0"/>
              <a:t>2) La batteria, senza acqua, non aveva funzionato.</a:t>
            </a:r>
          </a:p>
          <a:p>
            <a:pPr>
              <a:defRPr/>
            </a:pPr>
            <a:r>
              <a:rPr lang="it-IT" sz="4800" dirty="0" smtClean="0"/>
              <a:t>     La </a:t>
            </a:r>
            <a:r>
              <a:rPr lang="it-IT" sz="4800" dirty="0"/>
              <a:t>batteria senza acqua non aveva funzionato.</a:t>
            </a:r>
          </a:p>
          <a:p>
            <a:pPr>
              <a:defRPr/>
            </a:pPr>
            <a:r>
              <a:rPr lang="it-IT" sz="4800" dirty="0"/>
              <a:t>3) Il ragazzo arrivato per terzo aveva sbagliato strada.</a:t>
            </a:r>
          </a:p>
          <a:p>
            <a:pPr>
              <a:defRPr/>
            </a:pPr>
            <a:r>
              <a:rPr lang="it-IT" sz="4800" dirty="0" smtClean="0"/>
              <a:t>    Il </a:t>
            </a:r>
            <a:r>
              <a:rPr lang="it-IT" sz="4800" dirty="0"/>
              <a:t>ragazzo, arrivato per terzo, aveva sbagliato strada</a:t>
            </a:r>
            <a:r>
              <a:rPr lang="it-IT" sz="4800" dirty="0" smtClean="0"/>
              <a:t>.</a:t>
            </a:r>
            <a:endParaRPr lang="it-IT" sz="4800" dirty="0"/>
          </a:p>
        </p:txBody>
      </p:sp>
    </p:spTree>
    <p:extLst>
      <p:ext uri="{BB962C8B-B14F-4D97-AF65-F5344CB8AC3E}">
        <p14:creationId xmlns:p14="http://schemas.microsoft.com/office/powerpoint/2010/main" val="1533672037"/>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0070C0"/>
                </a:solidFill>
              </a:rPr>
              <a:t>Intonazione incisiva</a:t>
            </a:r>
            <a:endParaRPr lang="it-IT" dirty="0"/>
          </a:p>
        </p:txBody>
      </p:sp>
      <p:sp>
        <p:nvSpPr>
          <p:cNvPr id="3" name="Segnaposto testo 2"/>
          <p:cNvSpPr>
            <a:spLocks noGrp="1"/>
          </p:cNvSpPr>
          <p:nvPr>
            <p:ph type="body" idx="1"/>
          </p:nvPr>
        </p:nvSpPr>
        <p:spPr/>
        <p:txBody>
          <a:bodyPr/>
          <a:lstStyle/>
          <a:p>
            <a:pPr>
              <a:defRPr/>
            </a:pPr>
            <a:r>
              <a:rPr lang="it-IT" sz="5400" dirty="0"/>
              <a:t>4) Il tavolo rimasto in giardino si è arrugginito.</a:t>
            </a:r>
          </a:p>
          <a:p>
            <a:pPr>
              <a:defRPr/>
            </a:pPr>
            <a:r>
              <a:rPr lang="it-IT" sz="5400" dirty="0" smtClean="0"/>
              <a:t>     Il </a:t>
            </a:r>
            <a:r>
              <a:rPr lang="it-IT" sz="5400" dirty="0"/>
              <a:t>tavolo, rimasto in giardino, si è arrugginito.</a:t>
            </a:r>
          </a:p>
          <a:p>
            <a:pPr>
              <a:defRPr/>
            </a:pPr>
            <a:r>
              <a:rPr lang="it-IT" sz="5400" dirty="0"/>
              <a:t>5) Quel signore con l'ombrello è riuscito ad aprire il cancello.</a:t>
            </a:r>
          </a:p>
          <a:p>
            <a:pPr>
              <a:defRPr/>
            </a:pPr>
            <a:r>
              <a:rPr lang="it-IT" sz="5400" dirty="0" smtClean="0"/>
              <a:t>    Quel </a:t>
            </a:r>
            <a:r>
              <a:rPr lang="it-IT" sz="5400" dirty="0"/>
              <a:t>signore, con l'ombrello, è riuscito ad aprire il cancello.</a:t>
            </a:r>
          </a:p>
          <a:p>
            <a:endParaRPr lang="it-IT" dirty="0"/>
          </a:p>
        </p:txBody>
      </p:sp>
    </p:spTree>
    <p:extLst>
      <p:ext uri="{BB962C8B-B14F-4D97-AF65-F5344CB8AC3E}">
        <p14:creationId xmlns:p14="http://schemas.microsoft.com/office/powerpoint/2010/main" val="799193062"/>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9600" b="1" dirty="0" smtClean="0">
                <a:solidFill>
                  <a:srgbClr val="0070C0"/>
                </a:solidFill>
              </a:rPr>
              <a:t>Lettura</a:t>
            </a:r>
            <a:endParaRPr lang="it-IT" sz="9600" b="1" dirty="0">
              <a:solidFill>
                <a:srgbClr val="0070C0"/>
              </a:solidFill>
            </a:endParaRPr>
          </a:p>
        </p:txBody>
      </p:sp>
      <p:sp>
        <p:nvSpPr>
          <p:cNvPr id="3" name="Segnaposto testo 2"/>
          <p:cNvSpPr>
            <a:spLocks noGrp="1"/>
          </p:cNvSpPr>
          <p:nvPr>
            <p:ph type="body" idx="1"/>
          </p:nvPr>
        </p:nvSpPr>
        <p:spPr/>
        <p:txBody>
          <a:bodyPr>
            <a:normAutofit/>
          </a:bodyPr>
          <a:lstStyle/>
          <a:p>
            <a:r>
              <a:rPr lang="it-IT" sz="8000" dirty="0" smtClean="0"/>
              <a:t>Italo Calvino «Fiabe italiane»</a:t>
            </a:r>
          </a:p>
          <a:p>
            <a:pPr marL="0" indent="0">
              <a:buNone/>
            </a:pPr>
            <a:endParaRPr lang="it-IT" sz="8000" dirty="0"/>
          </a:p>
        </p:txBody>
      </p:sp>
    </p:spTree>
    <p:extLst>
      <p:ext uri="{BB962C8B-B14F-4D97-AF65-F5344CB8AC3E}">
        <p14:creationId xmlns:p14="http://schemas.microsoft.com/office/powerpoint/2010/main" val="1103651282"/>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magin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1" y="1356861"/>
            <a:ext cx="14394424" cy="11732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55022874"/>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0" y="8511929"/>
            <a:ext cx="24430379" cy="5425838"/>
          </a:xfrm>
          <a:prstGeom prst="rect">
            <a:avLst/>
          </a:prstGeom>
          <a:ln w="12700">
            <a:miter lim="400000"/>
          </a:ln>
        </p:spPr>
      </p:pic>
      <p:sp>
        <p:nvSpPr>
          <p:cNvPr id="45" name="Shape 45"/>
          <p:cNvSpPr>
            <a:spLocks noGrp="1"/>
          </p:cNvSpPr>
          <p:nvPr>
            <p:ph type="title"/>
          </p:nvPr>
        </p:nvSpPr>
        <p:spPr>
          <a:xfrm>
            <a:off x="1689105" y="589936"/>
            <a:ext cx="21005800" cy="2418736"/>
          </a:xfrm>
        </p:spPr>
        <p:txBody>
          <a:bodyPr>
            <a:normAutofit/>
          </a:bodyPr>
          <a:lstStyle>
            <a:lvl1pPr algn="l">
              <a:defRPr sz="8800">
                <a:solidFill>
                  <a:srgbClr val="002452"/>
                </a:solidFill>
              </a:defRPr>
            </a:lvl1pPr>
          </a:lstStyle>
          <a:p>
            <a:pPr lvl="0" algn="ctr"/>
            <a:r>
              <a:rPr lang="it-IT" sz="9600" b="1" dirty="0" smtClean="0">
                <a:solidFill>
                  <a:srgbClr val="0070C0"/>
                </a:solidFill>
              </a:rPr>
              <a:t>Il diaframma</a:t>
            </a:r>
            <a:endParaRPr lang="it-IT" sz="9600" b="1" dirty="0">
              <a:solidFill>
                <a:srgbClr val="0070C0"/>
              </a:solidFill>
            </a:endParaRPr>
          </a:p>
        </p:txBody>
      </p:sp>
      <p:pic>
        <p:nvPicPr>
          <p:cNvPr id="6" name="Segnaposto contenuto 3"/>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6680200" y="3215147"/>
            <a:ext cx="12242800" cy="9579820"/>
          </a:xfrm>
        </p:spPr>
      </p:pic>
    </p:spTree>
    <p:extLst>
      <p:ext uri="{BB962C8B-B14F-4D97-AF65-F5344CB8AC3E}">
        <p14:creationId xmlns:p14="http://schemas.microsoft.com/office/powerpoint/2010/main" val="379566180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pic>
        <p:nvPicPr>
          <p:cNvPr id="10" name="Immagin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97201" y="1330185"/>
            <a:ext cx="17703800" cy="113471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9784080" y="10271760"/>
            <a:ext cx="12030768" cy="1113996"/>
          </a:xfrm>
          <a:prstGeom prst="rect">
            <a:avLst/>
          </a:prstGeom>
          <a:ln w="12700">
            <a:miter lim="400000"/>
          </a:ln>
        </p:spPr>
      </p:pic>
      <p:sp>
        <p:nvSpPr>
          <p:cNvPr id="45" name="Shape 45"/>
          <p:cNvSpPr>
            <a:spLocks noGrp="1"/>
          </p:cNvSpPr>
          <p:nvPr>
            <p:ph type="title" idx="4294967295"/>
          </p:nvPr>
        </p:nvSpPr>
        <p:spPr>
          <a:xfrm>
            <a:off x="304800" y="86608"/>
            <a:ext cx="20828001" cy="1494236"/>
          </a:xfrm>
          <a:prstGeom prst="rect">
            <a:avLst/>
          </a:prstGeom>
        </p:spPr>
        <p:txBody>
          <a:bodyPr anchor="b">
            <a:normAutofit/>
          </a:bodyPr>
          <a:lstStyle>
            <a:lvl1pPr algn="l">
              <a:defRPr sz="8800">
                <a:solidFill>
                  <a:srgbClr val="002452"/>
                </a:solidFill>
              </a:defRPr>
            </a:lvl1pPr>
          </a:lstStyle>
          <a:p>
            <a:pPr lvl="0" algn="ctr">
              <a:defRPr sz="1800">
                <a:solidFill>
                  <a:srgbClr val="000000"/>
                </a:solidFill>
              </a:defRPr>
            </a:pPr>
            <a:r>
              <a:rPr lang="it-IT" sz="9600" b="1" dirty="0" smtClean="0">
                <a:solidFill>
                  <a:srgbClr val="0070C0"/>
                </a:solidFill>
              </a:rPr>
              <a:t>             Le corde vocali</a:t>
            </a:r>
            <a:endParaRPr sz="9600" b="1" dirty="0">
              <a:solidFill>
                <a:srgbClr val="0070C0"/>
              </a:solidFill>
            </a:endParaRPr>
          </a:p>
        </p:txBody>
      </p:sp>
      <p:sp>
        <p:nvSpPr>
          <p:cNvPr id="6" name="Text Box 3">
            <a:extLst>
              <a:ext uri="{FF2B5EF4-FFF2-40B4-BE49-F238E27FC236}">
                <a16:creationId xmlns="" xmlns:a16="http://schemas.microsoft.com/office/drawing/2014/main" id="{4AA0A96D-15A0-E473-43A3-E253B3595AF0}"/>
              </a:ext>
            </a:extLst>
          </p:cNvPr>
          <p:cNvSpPr txBox="1">
            <a:spLocks noChangeArrowheads="1"/>
          </p:cNvSpPr>
          <p:nvPr/>
        </p:nvSpPr>
        <p:spPr bwMode="auto">
          <a:xfrm>
            <a:off x="3477720" y="3615730"/>
            <a:ext cx="5759451" cy="2219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endParaRPr lang="en-GB" altLang="it-IT" sz="4300" dirty="0">
              <a:solidFill>
                <a:srgbClr val="000000"/>
              </a:solidFill>
            </a:endParaRPr>
          </a:p>
        </p:txBody>
      </p:sp>
      <p:sp>
        <p:nvSpPr>
          <p:cNvPr id="7" name="Text Box 4">
            <a:extLst>
              <a:ext uri="{FF2B5EF4-FFF2-40B4-BE49-F238E27FC236}">
                <a16:creationId xmlns="" xmlns:a16="http://schemas.microsoft.com/office/drawing/2014/main" id="{C606D10A-61C3-273C-D999-F18DB2FDA622}"/>
              </a:ext>
            </a:extLst>
          </p:cNvPr>
          <p:cNvSpPr txBox="1">
            <a:spLocks noChangeArrowheads="1"/>
          </p:cNvSpPr>
          <p:nvPr/>
        </p:nvSpPr>
        <p:spPr bwMode="auto">
          <a:xfrm>
            <a:off x="15358591" y="3256954"/>
            <a:ext cx="5400675" cy="15398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endParaRPr lang="en-GB" altLang="it-IT" sz="4300" dirty="0">
              <a:solidFill>
                <a:srgbClr val="000000"/>
              </a:solidFill>
            </a:endParaRPr>
          </a:p>
        </p:txBody>
      </p:sp>
      <p:sp>
        <p:nvSpPr>
          <p:cNvPr id="8" name="Text Box 5">
            <a:extLst>
              <a:ext uri="{FF2B5EF4-FFF2-40B4-BE49-F238E27FC236}">
                <a16:creationId xmlns="" xmlns:a16="http://schemas.microsoft.com/office/drawing/2014/main" id="{D0F31036-528E-12A6-D211-DA8041EA7916}"/>
              </a:ext>
            </a:extLst>
          </p:cNvPr>
          <p:cNvSpPr txBox="1">
            <a:spLocks noChangeArrowheads="1"/>
          </p:cNvSpPr>
          <p:nvPr/>
        </p:nvSpPr>
        <p:spPr bwMode="auto">
          <a:xfrm>
            <a:off x="16079296" y="8295699"/>
            <a:ext cx="5038725" cy="1539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endParaRPr lang="en-GB" altLang="it-IT" sz="4300" dirty="0">
              <a:solidFill>
                <a:srgbClr val="000000"/>
              </a:solidFill>
            </a:endParaRPr>
          </a:p>
        </p:txBody>
      </p:sp>
      <p:sp>
        <p:nvSpPr>
          <p:cNvPr id="10" name="Text Box 3">
            <a:extLst>
              <a:ext uri="{FF2B5EF4-FFF2-40B4-BE49-F238E27FC236}">
                <a16:creationId xmlns="" xmlns:a16="http://schemas.microsoft.com/office/drawing/2014/main" id="{D913A209-6B00-35F5-D184-AD511E2C5DFA}"/>
              </a:ext>
            </a:extLst>
          </p:cNvPr>
          <p:cNvSpPr txBox="1">
            <a:spLocks noChangeArrowheads="1"/>
          </p:cNvSpPr>
          <p:nvPr/>
        </p:nvSpPr>
        <p:spPr bwMode="auto">
          <a:xfrm>
            <a:off x="1088124" y="10045956"/>
            <a:ext cx="20647955" cy="2219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179967" tIns="89981" rIns="179967" bIns="89981"/>
          <a:lstStyle>
            <a:lvl1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1pPr>
            <a:lvl2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2pPr>
            <a:lvl3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3pPr>
            <a:lvl4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4pPr>
            <a:lvl5pPr eaLnBrk="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5pPr>
            <a:lvl6pPr marL="25146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6pPr>
            <a:lvl7pPr marL="29718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7pPr>
            <a:lvl8pPr marL="34290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8pPr>
            <a:lvl9pPr marL="3886200" indent="-228600" defTabSz="449263" eaLnBrk="0" fontAlgn="base" hangingPunct="0">
              <a:lnSpc>
                <a:spcPct val="102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Calibri" panose="020F0502020204030204" pitchFamily="34" charset="0"/>
                <a:ea typeface="Microsoft YaHei" panose="020B0503020204020204" pitchFamily="34" charset="-122"/>
              </a:defRPr>
            </a:lvl9pPr>
          </a:lstStyle>
          <a:p>
            <a:pPr algn="ctr" eaLnBrk="1"/>
            <a:r>
              <a:rPr lang="en-GB" altLang="it-IT" sz="4300" dirty="0">
                <a:solidFill>
                  <a:srgbClr val="002060"/>
                </a:solidFill>
              </a:rPr>
              <a:t>       			</a:t>
            </a:r>
            <a:r>
              <a:rPr lang="en-GB" altLang="it-IT" sz="4300" b="1" dirty="0" err="1">
                <a:solidFill>
                  <a:srgbClr val="002060"/>
                </a:solidFill>
              </a:rPr>
              <a:t>posizione</a:t>
            </a:r>
            <a:r>
              <a:rPr lang="en-GB" altLang="it-IT" sz="4300" b="1" dirty="0">
                <a:solidFill>
                  <a:srgbClr val="002060"/>
                </a:solidFill>
              </a:rPr>
              <a:t> </a:t>
            </a:r>
            <a:r>
              <a:rPr lang="en-GB" altLang="it-IT" sz="4300" b="1" dirty="0" err="1">
                <a:solidFill>
                  <a:srgbClr val="002060"/>
                </a:solidFill>
              </a:rPr>
              <a:t>respiratoria</a:t>
            </a:r>
            <a:r>
              <a:rPr lang="en-GB" altLang="it-IT" sz="4300" b="1" dirty="0">
                <a:solidFill>
                  <a:srgbClr val="002060"/>
                </a:solidFill>
              </a:rPr>
              <a:t>                       </a:t>
            </a:r>
            <a:r>
              <a:rPr lang="en-GB" altLang="it-IT" sz="4300" b="1" dirty="0" err="1">
                <a:solidFill>
                  <a:srgbClr val="002060"/>
                </a:solidFill>
              </a:rPr>
              <a:t>posizione</a:t>
            </a:r>
            <a:r>
              <a:rPr lang="en-GB" altLang="it-IT" sz="4300" b="1" dirty="0">
                <a:solidFill>
                  <a:srgbClr val="002060"/>
                </a:solidFill>
              </a:rPr>
              <a:t> </a:t>
            </a:r>
            <a:r>
              <a:rPr lang="en-GB" altLang="it-IT" sz="4300" b="1" dirty="0" err="1">
                <a:solidFill>
                  <a:srgbClr val="002060"/>
                </a:solidFill>
              </a:rPr>
              <a:t>fonatoria</a:t>
            </a:r>
            <a:r>
              <a:rPr lang="en-GB" altLang="it-IT" sz="4300" b="1" dirty="0">
                <a:solidFill>
                  <a:srgbClr val="002060"/>
                </a:solidFill>
              </a:rPr>
              <a:t>     </a:t>
            </a:r>
          </a:p>
        </p:txBody>
      </p:sp>
      <p:pic>
        <p:nvPicPr>
          <p:cNvPr id="2" name="Immagin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3304" y="3508190"/>
            <a:ext cx="13326933" cy="6327368"/>
          </a:xfrm>
          <a:prstGeom prst="rect">
            <a:avLst/>
          </a:prstGeom>
        </p:spPr>
      </p:pic>
    </p:spTree>
    <p:extLst>
      <p:ext uri="{BB962C8B-B14F-4D97-AF65-F5344CB8AC3E}">
        <p14:creationId xmlns:p14="http://schemas.microsoft.com/office/powerpoint/2010/main" val="157551006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3190" y="8312085"/>
            <a:ext cx="24430379" cy="5425838"/>
          </a:xfrm>
          <a:prstGeom prst="rect">
            <a:avLst/>
          </a:prstGeom>
          <a:ln w="12700">
            <a:miter lim="400000"/>
          </a:ln>
        </p:spPr>
      </p:pic>
      <p:sp>
        <p:nvSpPr>
          <p:cNvPr id="3" name="Titolo 2"/>
          <p:cNvSpPr>
            <a:spLocks noGrp="1"/>
          </p:cNvSpPr>
          <p:nvPr>
            <p:ph type="title"/>
          </p:nvPr>
        </p:nvSpPr>
        <p:spPr/>
        <p:txBody>
          <a:bodyPr>
            <a:normAutofit/>
          </a:bodyPr>
          <a:lstStyle/>
          <a:p>
            <a:r>
              <a:rPr lang="it-IT" sz="8800" b="1" dirty="0">
                <a:solidFill>
                  <a:srgbClr val="0070C0"/>
                </a:solidFill>
              </a:rPr>
              <a:t>Cavità di risonanza</a:t>
            </a:r>
          </a:p>
        </p:txBody>
      </p:sp>
      <p:pic>
        <p:nvPicPr>
          <p:cNvPr id="7" name="Segnaposto contenuto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6135348" y="3982073"/>
            <a:ext cx="8878531" cy="8023122"/>
          </a:xfrm>
          <a:prstGeom prst="rect">
            <a:avLst/>
          </a:prstGeom>
        </p:spPr>
      </p:pic>
    </p:spTree>
    <p:extLst>
      <p:ext uri="{BB962C8B-B14F-4D97-AF65-F5344CB8AC3E}">
        <p14:creationId xmlns:p14="http://schemas.microsoft.com/office/powerpoint/2010/main" val="4005943766"/>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 name="pasted-image.pdf"/>
          <p:cNvPicPr/>
          <p:nvPr/>
        </p:nvPicPr>
        <p:blipFill>
          <a:blip r:embed="rId2">
            <a:alphaModFix amt="6460"/>
          </a:blip>
          <a:srcRect l="7820" r="15476" b="44120"/>
          <a:stretch>
            <a:fillRect/>
          </a:stretch>
        </p:blipFill>
        <p:spPr>
          <a:xfrm>
            <a:off x="-259166" y="10082063"/>
            <a:ext cx="24430379" cy="5425838"/>
          </a:xfrm>
          <a:prstGeom prst="rect">
            <a:avLst/>
          </a:prstGeom>
          <a:ln w="12700">
            <a:miter lim="400000"/>
          </a:ln>
        </p:spPr>
      </p:pic>
      <p:sp>
        <p:nvSpPr>
          <p:cNvPr id="3" name="Titolo 2"/>
          <p:cNvSpPr>
            <a:spLocks noGrp="1"/>
          </p:cNvSpPr>
          <p:nvPr>
            <p:ph type="title"/>
          </p:nvPr>
        </p:nvSpPr>
        <p:spPr/>
        <p:txBody>
          <a:bodyPr>
            <a:normAutofit/>
          </a:bodyPr>
          <a:lstStyle/>
          <a:p>
            <a:r>
              <a:rPr lang="it-IT" sz="8800" b="1" dirty="0">
                <a:solidFill>
                  <a:srgbClr val="0070C0"/>
                </a:solidFill>
              </a:rPr>
              <a:t>L’articolazione del suono: la parola</a:t>
            </a:r>
          </a:p>
        </p:txBody>
      </p:sp>
      <p:pic>
        <p:nvPicPr>
          <p:cNvPr id="7" name="Segnaposto contenuto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5781368" y="4454027"/>
            <a:ext cx="10766320" cy="7256206"/>
          </a:xfrm>
          <a:prstGeom prst="rect">
            <a:avLst/>
          </a:prstGeom>
        </p:spPr>
      </p:pic>
    </p:spTree>
    <p:extLst>
      <p:ext uri="{BB962C8B-B14F-4D97-AF65-F5344CB8AC3E}">
        <p14:creationId xmlns:p14="http://schemas.microsoft.com/office/powerpoint/2010/main" val="2331477887"/>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png"/></Relationships>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theme1.xml><?xml version="1.0" encoding="utf-8"?>
<a:theme xmlns:a="http://schemas.openxmlformats.org/drawingml/2006/main" name="Whi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1"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4166</TotalTime>
  <Words>817</Words>
  <Application>Microsoft Office PowerPoint</Application>
  <PresentationFormat>Personalizzato</PresentationFormat>
  <Paragraphs>174</Paragraphs>
  <Slides>38</Slides>
  <Notes>0</Notes>
  <HiddenSlides>0</HiddenSlides>
  <MMClips>0</MMClips>
  <ScaleCrop>false</ScaleCrop>
  <HeadingPairs>
    <vt:vector size="6" baseType="variant">
      <vt:variant>
        <vt:lpstr>Tema</vt:lpstr>
      </vt:variant>
      <vt:variant>
        <vt:i4>1</vt:i4>
      </vt:variant>
      <vt:variant>
        <vt:lpstr>Server OLE incorporati</vt:lpstr>
      </vt:variant>
      <vt:variant>
        <vt:i4>0</vt:i4>
      </vt:variant>
      <vt:variant>
        <vt:lpstr>Titoli diapositive</vt:lpstr>
      </vt:variant>
      <vt:variant>
        <vt:i4>38</vt:i4>
      </vt:variant>
    </vt:vector>
  </HeadingPairs>
  <TitlesOfParts>
    <vt:vector size="39" baseType="lpstr">
      <vt:lpstr>White</vt:lpstr>
      <vt:lpstr>Immagine vocale e dizione</vt:lpstr>
      <vt:lpstr>Presentazione standard di PowerPoint</vt:lpstr>
      <vt:lpstr>La respirazione</vt:lpstr>
      <vt:lpstr>Presentazione standard di PowerPoint</vt:lpstr>
      <vt:lpstr>Il diaframma</vt:lpstr>
      <vt:lpstr>Presentazione standard di PowerPoint</vt:lpstr>
      <vt:lpstr>             Le corde vocali</vt:lpstr>
      <vt:lpstr>Cavità di risonanza</vt:lpstr>
      <vt:lpstr>L’articolazione del suono: la parola</vt:lpstr>
      <vt:lpstr>La respirazione</vt:lpstr>
      <vt:lpstr>La tensione di fronte a un pubblico</vt:lpstr>
      <vt:lpstr>Come respiro?</vt:lpstr>
      <vt:lpstr>Esercizi di respirazione</vt:lpstr>
      <vt:lpstr>Esercizi di respirazione</vt:lpstr>
      <vt:lpstr>I Esercizio di respirazione</vt:lpstr>
      <vt:lpstr>II Esercizio di respirazione</vt:lpstr>
      <vt:lpstr>III Esercizio di respirazione  </vt:lpstr>
      <vt:lpstr>Esercitiamoci</vt:lpstr>
      <vt:lpstr>La sincronizzazione del respiro</vt:lpstr>
      <vt:lpstr>Le pause </vt:lpstr>
      <vt:lpstr>L’articolazione del suono le 7 vocali</vt:lpstr>
      <vt:lpstr>Esercizio di articolazione</vt:lpstr>
      <vt:lpstr>Esercizi di articolazione</vt:lpstr>
      <vt:lpstr>  I tre codici della comunicazione  </vt:lpstr>
      <vt:lpstr>Comunicazione non verbale</vt:lpstr>
      <vt:lpstr>Comunicazione paraverbale</vt:lpstr>
      <vt:lpstr>Comunicazione verbale</vt:lpstr>
      <vt:lpstr>Elementi espressivi della voce</vt:lpstr>
      <vt:lpstr>Le diverse tonalità di voce</vt:lpstr>
      <vt:lpstr>Prosodia</vt:lpstr>
      <vt:lpstr>Il colore di voce</vt:lpstr>
      <vt:lpstr>Un esempio  </vt:lpstr>
      <vt:lpstr>Le intonazioni </vt:lpstr>
      <vt:lpstr>Leggere con intonazione appropriata</vt:lpstr>
      <vt:lpstr>Leggere con intonazione appropriata</vt:lpstr>
      <vt:lpstr>Intonazione incisiva</vt:lpstr>
      <vt:lpstr>Intonazione incisiva</vt:lpstr>
      <vt:lpstr>Lettura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COMUNICAZIONE DEL MEDICO:  TRA CREDIBILITÀ SCIENTIFICA  E ASCOLTO EMPATICO.</dc:title>
  <dc:creator>User</dc:creator>
  <cp:lastModifiedBy>User</cp:lastModifiedBy>
  <cp:revision>77</cp:revision>
  <dcterms:modified xsi:type="dcterms:W3CDTF">2023-02-06T12:17:06Z</dcterms:modified>
</cp:coreProperties>
</file>